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38" r:id="rId2"/>
    <p:sldId id="327" r:id="rId3"/>
    <p:sldId id="380" r:id="rId4"/>
    <p:sldId id="377" r:id="rId5"/>
    <p:sldId id="329" r:id="rId6"/>
    <p:sldId id="258" r:id="rId7"/>
    <p:sldId id="337" r:id="rId8"/>
    <p:sldId id="370" r:id="rId9"/>
    <p:sldId id="313" r:id="rId10"/>
    <p:sldId id="303" r:id="rId11"/>
    <p:sldId id="319" r:id="rId12"/>
    <p:sldId id="318" r:id="rId13"/>
    <p:sldId id="259" r:id="rId14"/>
    <p:sldId id="284" r:id="rId15"/>
    <p:sldId id="261" r:id="rId16"/>
    <p:sldId id="268" r:id="rId17"/>
    <p:sldId id="379" r:id="rId18"/>
    <p:sldId id="366" r:id="rId19"/>
    <p:sldId id="376" r:id="rId20"/>
    <p:sldId id="367" r:id="rId21"/>
    <p:sldId id="368" r:id="rId22"/>
    <p:sldId id="369" r:id="rId23"/>
    <p:sldId id="364" r:id="rId24"/>
    <p:sldId id="365" r:id="rId25"/>
    <p:sldId id="363" r:id="rId26"/>
    <p:sldId id="374" r:id="rId27"/>
    <p:sldId id="375" r:id="rId28"/>
    <p:sldId id="266" r:id="rId29"/>
    <p:sldId id="339" r:id="rId30"/>
    <p:sldId id="279" r:id="rId31"/>
    <p:sldId id="361" r:id="rId32"/>
    <p:sldId id="362" r:id="rId33"/>
    <p:sldId id="271" r:id="rId34"/>
    <p:sldId id="264" r:id="rId35"/>
    <p:sldId id="320" r:id="rId36"/>
    <p:sldId id="321" r:id="rId37"/>
    <p:sldId id="322" r:id="rId38"/>
    <p:sldId id="323" r:id="rId39"/>
    <p:sldId id="324" r:id="rId40"/>
    <p:sldId id="325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35" r:id="rId63"/>
    <p:sldId id="371" r:id="rId64"/>
    <p:sldId id="372" r:id="rId65"/>
    <p:sldId id="304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62" autoAdjust="0"/>
    <p:restoredTop sz="94660"/>
  </p:normalViewPr>
  <p:slideViewPr>
    <p:cSldViewPr>
      <p:cViewPr>
        <p:scale>
          <a:sx n="150" d="100"/>
          <a:sy n="150" d="100"/>
        </p:scale>
        <p:origin x="10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C4204-6E78-4AAF-BF3A-4378BD87035C}" type="doc">
      <dgm:prSet loTypeId="urn:microsoft.com/office/officeart/2005/8/layout/equation1" loCatId="process" qsTypeId="urn:microsoft.com/office/officeart/2005/8/quickstyle/3d1" qsCatId="3D" csTypeId="urn:microsoft.com/office/officeart/2005/8/colors/accent1_2" csCatId="accent1" phldr="1"/>
      <dgm:spPr/>
    </dgm:pt>
    <dgm:pt modelId="{E2E13B74-6DC1-4322-91BB-7156B449215B}">
      <dgm:prSet phldrT="[Text]"/>
      <dgm:spPr/>
      <dgm:t>
        <a:bodyPr/>
        <a:lstStyle/>
        <a:p>
          <a:r>
            <a:rPr lang="en-US" dirty="0" smtClean="0"/>
            <a:t>HTML 5</a:t>
          </a:r>
          <a:endParaRPr lang="en-US" dirty="0"/>
        </a:p>
      </dgm:t>
    </dgm:pt>
    <dgm:pt modelId="{BE1D3116-596F-4906-8AC0-6E3D0926C9CB}" type="parTrans" cxnId="{907CAA96-C03C-4587-B61B-B7F552761957}">
      <dgm:prSet/>
      <dgm:spPr/>
      <dgm:t>
        <a:bodyPr/>
        <a:lstStyle/>
        <a:p>
          <a:endParaRPr lang="en-US"/>
        </a:p>
      </dgm:t>
    </dgm:pt>
    <dgm:pt modelId="{15796BA1-FECA-490F-B6F2-DB6191763975}" type="sibTrans" cxnId="{907CAA96-C03C-4587-B61B-B7F552761957}">
      <dgm:prSet/>
      <dgm:spPr/>
      <dgm:t>
        <a:bodyPr/>
        <a:lstStyle/>
        <a:p>
          <a:endParaRPr lang="en-US"/>
        </a:p>
      </dgm:t>
    </dgm:pt>
    <dgm:pt modelId="{C5A9B1CC-978A-44F4-9467-1D58D0D9D549}">
      <dgm:prSet phldrT="[Text]"/>
      <dgm:spPr/>
      <dgm:t>
        <a:bodyPr/>
        <a:lstStyle/>
        <a:p>
          <a:r>
            <a:rPr lang="en-US" dirty="0" smtClean="0"/>
            <a:t>CSS 3</a:t>
          </a:r>
          <a:endParaRPr lang="en-US" dirty="0"/>
        </a:p>
      </dgm:t>
    </dgm:pt>
    <dgm:pt modelId="{AD1A4152-ADDE-48A7-AC37-C4A98674638D}" type="parTrans" cxnId="{CBFD9165-803D-4280-A75B-9A4BF788739A}">
      <dgm:prSet/>
      <dgm:spPr/>
      <dgm:t>
        <a:bodyPr/>
        <a:lstStyle/>
        <a:p>
          <a:endParaRPr lang="en-US"/>
        </a:p>
      </dgm:t>
    </dgm:pt>
    <dgm:pt modelId="{847B4D6C-C1EC-4150-A212-9DBF29E97354}" type="sibTrans" cxnId="{CBFD9165-803D-4280-A75B-9A4BF788739A}">
      <dgm:prSet/>
      <dgm:spPr/>
      <dgm:t>
        <a:bodyPr/>
        <a:lstStyle/>
        <a:p>
          <a:endParaRPr lang="en-US"/>
        </a:p>
      </dgm:t>
    </dgm:pt>
    <dgm:pt modelId="{33675994-45CB-4360-948D-47C22F19A212}">
      <dgm:prSet phldrT="[Text]"/>
      <dgm:spPr/>
      <dgm:t>
        <a:bodyPr/>
        <a:lstStyle/>
        <a:p>
          <a:r>
            <a:rPr lang="en-US" dirty="0" smtClean="0"/>
            <a:t>JS / TS</a:t>
          </a:r>
          <a:endParaRPr lang="en-US" dirty="0"/>
        </a:p>
      </dgm:t>
    </dgm:pt>
    <dgm:pt modelId="{6307B63D-8779-4D74-B164-49C8C1678031}" type="parTrans" cxnId="{74246F7D-7BD6-4A8E-979C-EDFACBAFA0C8}">
      <dgm:prSet/>
      <dgm:spPr/>
      <dgm:t>
        <a:bodyPr/>
        <a:lstStyle/>
        <a:p>
          <a:endParaRPr lang="en-US"/>
        </a:p>
      </dgm:t>
    </dgm:pt>
    <dgm:pt modelId="{0D8EB980-0BD0-4E9B-A0A1-736DAAC45CC2}" type="sibTrans" cxnId="{74246F7D-7BD6-4A8E-979C-EDFACBAFA0C8}">
      <dgm:prSet/>
      <dgm:spPr/>
      <dgm:t>
        <a:bodyPr/>
        <a:lstStyle/>
        <a:p>
          <a:endParaRPr lang="en-US"/>
        </a:p>
      </dgm:t>
    </dgm:pt>
    <dgm:pt modelId="{74774AB4-BAA4-4B1A-89C2-E104E05487D5}">
      <dgm:prSet phldrT="[Text]"/>
      <dgm:spPr/>
      <dgm:t>
        <a:bodyPr/>
        <a:lstStyle/>
        <a:p>
          <a:r>
            <a:rPr lang="en-US" dirty="0" smtClean="0"/>
            <a:t>Single Page App</a:t>
          </a:r>
          <a:endParaRPr lang="en-US" dirty="0"/>
        </a:p>
      </dgm:t>
    </dgm:pt>
    <dgm:pt modelId="{4702DFFE-0283-4BFF-AEC2-C910308C17C8}" type="parTrans" cxnId="{26E8E2CA-5020-4F1D-9D3B-40BD215BE80E}">
      <dgm:prSet/>
      <dgm:spPr/>
      <dgm:t>
        <a:bodyPr/>
        <a:lstStyle/>
        <a:p>
          <a:endParaRPr lang="en-US"/>
        </a:p>
      </dgm:t>
    </dgm:pt>
    <dgm:pt modelId="{00D5D3B1-EB72-4BC5-A54F-08ED1C7549BB}" type="sibTrans" cxnId="{26E8E2CA-5020-4F1D-9D3B-40BD215BE80E}">
      <dgm:prSet/>
      <dgm:spPr/>
      <dgm:t>
        <a:bodyPr/>
        <a:lstStyle/>
        <a:p>
          <a:endParaRPr lang="en-US"/>
        </a:p>
      </dgm:t>
    </dgm:pt>
    <dgm:pt modelId="{4547CD41-9D19-40B8-865C-04C35BC1BF58}" type="pres">
      <dgm:prSet presAssocID="{B63C4204-6E78-4AAF-BF3A-4378BD87035C}" presName="linearFlow" presStyleCnt="0">
        <dgm:presLayoutVars>
          <dgm:dir/>
          <dgm:resizeHandles val="exact"/>
        </dgm:presLayoutVars>
      </dgm:prSet>
      <dgm:spPr/>
    </dgm:pt>
    <dgm:pt modelId="{C92D8A13-1895-4D1C-A705-C7DF4F5437F5}" type="pres">
      <dgm:prSet presAssocID="{E2E13B74-6DC1-4322-91BB-7156B449215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63F21-740D-4777-BEF3-58057FD3D02E}" type="pres">
      <dgm:prSet presAssocID="{15796BA1-FECA-490F-B6F2-DB6191763975}" presName="spacerL" presStyleCnt="0"/>
      <dgm:spPr/>
    </dgm:pt>
    <dgm:pt modelId="{8C49DAC1-66BC-40C5-9259-EF29E479DFC0}" type="pres">
      <dgm:prSet presAssocID="{15796BA1-FECA-490F-B6F2-DB619176397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AE33957-6849-4FE9-92E5-9AD4C4C41C56}" type="pres">
      <dgm:prSet presAssocID="{15796BA1-FECA-490F-B6F2-DB6191763975}" presName="spacerR" presStyleCnt="0"/>
      <dgm:spPr/>
    </dgm:pt>
    <dgm:pt modelId="{201BD9DA-7BBC-4CB4-8DC1-893ACF41FECF}" type="pres">
      <dgm:prSet presAssocID="{C5A9B1CC-978A-44F4-9467-1D58D0D9D54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016E3-7E59-406C-AC94-8E85CACD679D}" type="pres">
      <dgm:prSet presAssocID="{847B4D6C-C1EC-4150-A212-9DBF29E97354}" presName="spacerL" presStyleCnt="0"/>
      <dgm:spPr/>
    </dgm:pt>
    <dgm:pt modelId="{D05B11FE-93DD-4FCB-B04D-1D9F4627FEDD}" type="pres">
      <dgm:prSet presAssocID="{847B4D6C-C1EC-4150-A212-9DBF29E9735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6830C5C-217C-4E1F-8BAC-1994340C8445}" type="pres">
      <dgm:prSet presAssocID="{847B4D6C-C1EC-4150-A212-9DBF29E97354}" presName="spacerR" presStyleCnt="0"/>
      <dgm:spPr/>
    </dgm:pt>
    <dgm:pt modelId="{08939C99-46A3-4FFF-8691-2BD03848224B}" type="pres">
      <dgm:prSet presAssocID="{33675994-45CB-4360-948D-47C22F19A21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2BC32-4286-4727-B5CD-9A5F1540173D}" type="pres">
      <dgm:prSet presAssocID="{0D8EB980-0BD0-4E9B-A0A1-736DAAC45CC2}" presName="spacerL" presStyleCnt="0"/>
      <dgm:spPr/>
    </dgm:pt>
    <dgm:pt modelId="{5C0B8A7C-81E8-4D77-9A9B-5CDC304B4683}" type="pres">
      <dgm:prSet presAssocID="{0D8EB980-0BD0-4E9B-A0A1-736DAAC45CC2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5F7C1D7-5257-4EBD-96FA-B8956E8FB308}" type="pres">
      <dgm:prSet presAssocID="{0D8EB980-0BD0-4E9B-A0A1-736DAAC45CC2}" presName="spacerR" presStyleCnt="0"/>
      <dgm:spPr/>
    </dgm:pt>
    <dgm:pt modelId="{F1B65625-02D4-4F2F-8876-E86FD309D4E1}" type="pres">
      <dgm:prSet presAssocID="{74774AB4-BAA4-4B1A-89C2-E104E05487D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44A41A-0B01-420E-BE15-C9DBB01C9D3C}" type="presOf" srcId="{74774AB4-BAA4-4B1A-89C2-E104E05487D5}" destId="{F1B65625-02D4-4F2F-8876-E86FD309D4E1}" srcOrd="0" destOrd="0" presId="urn:microsoft.com/office/officeart/2005/8/layout/equation1"/>
    <dgm:cxn modelId="{B5B3A4B3-3952-429A-A1D8-AE25BD1CF33F}" type="presOf" srcId="{C5A9B1CC-978A-44F4-9467-1D58D0D9D549}" destId="{201BD9DA-7BBC-4CB4-8DC1-893ACF41FECF}" srcOrd="0" destOrd="0" presId="urn:microsoft.com/office/officeart/2005/8/layout/equation1"/>
    <dgm:cxn modelId="{907CAA96-C03C-4587-B61B-B7F552761957}" srcId="{B63C4204-6E78-4AAF-BF3A-4378BD87035C}" destId="{E2E13B74-6DC1-4322-91BB-7156B449215B}" srcOrd="0" destOrd="0" parTransId="{BE1D3116-596F-4906-8AC0-6E3D0926C9CB}" sibTransId="{15796BA1-FECA-490F-B6F2-DB6191763975}"/>
    <dgm:cxn modelId="{74246F7D-7BD6-4A8E-979C-EDFACBAFA0C8}" srcId="{B63C4204-6E78-4AAF-BF3A-4378BD87035C}" destId="{33675994-45CB-4360-948D-47C22F19A212}" srcOrd="2" destOrd="0" parTransId="{6307B63D-8779-4D74-B164-49C8C1678031}" sibTransId="{0D8EB980-0BD0-4E9B-A0A1-736DAAC45CC2}"/>
    <dgm:cxn modelId="{26E8E2CA-5020-4F1D-9D3B-40BD215BE80E}" srcId="{B63C4204-6E78-4AAF-BF3A-4378BD87035C}" destId="{74774AB4-BAA4-4B1A-89C2-E104E05487D5}" srcOrd="3" destOrd="0" parTransId="{4702DFFE-0283-4BFF-AEC2-C910308C17C8}" sibTransId="{00D5D3B1-EB72-4BC5-A54F-08ED1C7549BB}"/>
    <dgm:cxn modelId="{72C2835A-59CC-4EBF-8E6A-EFC3FD3ADE90}" type="presOf" srcId="{847B4D6C-C1EC-4150-A212-9DBF29E97354}" destId="{D05B11FE-93DD-4FCB-B04D-1D9F4627FEDD}" srcOrd="0" destOrd="0" presId="urn:microsoft.com/office/officeart/2005/8/layout/equation1"/>
    <dgm:cxn modelId="{CBFD9165-803D-4280-A75B-9A4BF788739A}" srcId="{B63C4204-6E78-4AAF-BF3A-4378BD87035C}" destId="{C5A9B1CC-978A-44F4-9467-1D58D0D9D549}" srcOrd="1" destOrd="0" parTransId="{AD1A4152-ADDE-48A7-AC37-C4A98674638D}" sibTransId="{847B4D6C-C1EC-4150-A212-9DBF29E97354}"/>
    <dgm:cxn modelId="{4027AAB2-9E9A-4516-BBCB-BF68A760246D}" type="presOf" srcId="{15796BA1-FECA-490F-B6F2-DB6191763975}" destId="{8C49DAC1-66BC-40C5-9259-EF29E479DFC0}" srcOrd="0" destOrd="0" presId="urn:microsoft.com/office/officeart/2005/8/layout/equation1"/>
    <dgm:cxn modelId="{1AA4000B-103F-424D-B7A3-2562D26D8211}" type="presOf" srcId="{0D8EB980-0BD0-4E9B-A0A1-736DAAC45CC2}" destId="{5C0B8A7C-81E8-4D77-9A9B-5CDC304B4683}" srcOrd="0" destOrd="0" presId="urn:microsoft.com/office/officeart/2005/8/layout/equation1"/>
    <dgm:cxn modelId="{A4E5DC20-C84D-465B-82F2-A1E5C39EF069}" type="presOf" srcId="{B63C4204-6E78-4AAF-BF3A-4378BD87035C}" destId="{4547CD41-9D19-40B8-865C-04C35BC1BF58}" srcOrd="0" destOrd="0" presId="urn:microsoft.com/office/officeart/2005/8/layout/equation1"/>
    <dgm:cxn modelId="{7814EB80-E33E-49CB-934C-42181D7AA3D3}" type="presOf" srcId="{E2E13B74-6DC1-4322-91BB-7156B449215B}" destId="{C92D8A13-1895-4D1C-A705-C7DF4F5437F5}" srcOrd="0" destOrd="0" presId="urn:microsoft.com/office/officeart/2005/8/layout/equation1"/>
    <dgm:cxn modelId="{249861A7-0BEB-467E-BD81-8FC8EDE5F088}" type="presOf" srcId="{33675994-45CB-4360-948D-47C22F19A212}" destId="{08939C99-46A3-4FFF-8691-2BD03848224B}" srcOrd="0" destOrd="0" presId="urn:microsoft.com/office/officeart/2005/8/layout/equation1"/>
    <dgm:cxn modelId="{2FA0DA5F-5EA4-4F69-843C-0FA58E25C8DB}" type="presParOf" srcId="{4547CD41-9D19-40B8-865C-04C35BC1BF58}" destId="{C92D8A13-1895-4D1C-A705-C7DF4F5437F5}" srcOrd="0" destOrd="0" presId="urn:microsoft.com/office/officeart/2005/8/layout/equation1"/>
    <dgm:cxn modelId="{712965E4-20CB-4CDD-B68F-B1723368C5A7}" type="presParOf" srcId="{4547CD41-9D19-40B8-865C-04C35BC1BF58}" destId="{4A863F21-740D-4777-BEF3-58057FD3D02E}" srcOrd="1" destOrd="0" presId="urn:microsoft.com/office/officeart/2005/8/layout/equation1"/>
    <dgm:cxn modelId="{24AC801A-FD3D-45BD-B700-2C581CF0C045}" type="presParOf" srcId="{4547CD41-9D19-40B8-865C-04C35BC1BF58}" destId="{8C49DAC1-66BC-40C5-9259-EF29E479DFC0}" srcOrd="2" destOrd="0" presId="urn:microsoft.com/office/officeart/2005/8/layout/equation1"/>
    <dgm:cxn modelId="{609173FE-6EE2-410B-8177-73E10032C2F6}" type="presParOf" srcId="{4547CD41-9D19-40B8-865C-04C35BC1BF58}" destId="{0AE33957-6849-4FE9-92E5-9AD4C4C41C56}" srcOrd="3" destOrd="0" presId="urn:microsoft.com/office/officeart/2005/8/layout/equation1"/>
    <dgm:cxn modelId="{BE33E883-5EE9-4823-82A6-DCE8F52CC521}" type="presParOf" srcId="{4547CD41-9D19-40B8-865C-04C35BC1BF58}" destId="{201BD9DA-7BBC-4CB4-8DC1-893ACF41FECF}" srcOrd="4" destOrd="0" presId="urn:microsoft.com/office/officeart/2005/8/layout/equation1"/>
    <dgm:cxn modelId="{34B40E2D-EBE5-4C3E-9E57-9360992D0C56}" type="presParOf" srcId="{4547CD41-9D19-40B8-865C-04C35BC1BF58}" destId="{CA5016E3-7E59-406C-AC94-8E85CACD679D}" srcOrd="5" destOrd="0" presId="urn:microsoft.com/office/officeart/2005/8/layout/equation1"/>
    <dgm:cxn modelId="{DA54B883-4B34-4EB2-9E4D-1B399D62B4F9}" type="presParOf" srcId="{4547CD41-9D19-40B8-865C-04C35BC1BF58}" destId="{D05B11FE-93DD-4FCB-B04D-1D9F4627FEDD}" srcOrd="6" destOrd="0" presId="urn:microsoft.com/office/officeart/2005/8/layout/equation1"/>
    <dgm:cxn modelId="{E368D703-7792-4AEB-891C-BE26F925355D}" type="presParOf" srcId="{4547CD41-9D19-40B8-865C-04C35BC1BF58}" destId="{E6830C5C-217C-4E1F-8BAC-1994340C8445}" srcOrd="7" destOrd="0" presId="urn:microsoft.com/office/officeart/2005/8/layout/equation1"/>
    <dgm:cxn modelId="{3CE9BA44-2E5A-498A-AFF3-F760041C0F40}" type="presParOf" srcId="{4547CD41-9D19-40B8-865C-04C35BC1BF58}" destId="{08939C99-46A3-4FFF-8691-2BD03848224B}" srcOrd="8" destOrd="0" presId="urn:microsoft.com/office/officeart/2005/8/layout/equation1"/>
    <dgm:cxn modelId="{1F48D480-6EFB-43D5-9F74-8180F487F55D}" type="presParOf" srcId="{4547CD41-9D19-40B8-865C-04C35BC1BF58}" destId="{2912BC32-4286-4727-B5CD-9A5F1540173D}" srcOrd="9" destOrd="0" presId="urn:microsoft.com/office/officeart/2005/8/layout/equation1"/>
    <dgm:cxn modelId="{78AA4C4B-5C46-44D5-9B46-28543F6A9546}" type="presParOf" srcId="{4547CD41-9D19-40B8-865C-04C35BC1BF58}" destId="{5C0B8A7C-81E8-4D77-9A9B-5CDC304B4683}" srcOrd="10" destOrd="0" presId="urn:microsoft.com/office/officeart/2005/8/layout/equation1"/>
    <dgm:cxn modelId="{A4FBE08D-5C76-4A0E-A976-D99DFC11A96A}" type="presParOf" srcId="{4547CD41-9D19-40B8-865C-04C35BC1BF58}" destId="{35F7C1D7-5257-4EBD-96FA-B8956E8FB308}" srcOrd="11" destOrd="0" presId="urn:microsoft.com/office/officeart/2005/8/layout/equation1"/>
    <dgm:cxn modelId="{A1AF5D67-EEE5-4B53-8132-C868FDA4FF65}" type="presParOf" srcId="{4547CD41-9D19-40B8-865C-04C35BC1BF58}" destId="{F1B65625-02D4-4F2F-8876-E86FD309D4E1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D8A13-1895-4D1C-A705-C7DF4F5437F5}">
      <dsp:nvSpPr>
        <dsp:cNvPr id="0" name=""/>
        <dsp:cNvSpPr/>
      </dsp:nvSpPr>
      <dsp:spPr>
        <a:xfrm>
          <a:off x="5015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HTML 5</a:t>
          </a:r>
          <a:endParaRPr lang="en-US" sz="2200" kern="1200" dirty="0"/>
        </a:p>
      </dsp:txBody>
      <dsp:txXfrm>
        <a:off x="209069" y="1088520"/>
        <a:ext cx="985258" cy="985258"/>
      </dsp:txXfrm>
    </dsp:sp>
    <dsp:sp modelId="{8C49DAC1-66BC-40C5-9259-EF29E479DFC0}">
      <dsp:nvSpPr>
        <dsp:cNvPr id="0" name=""/>
        <dsp:cNvSpPr/>
      </dsp:nvSpPr>
      <dsp:spPr>
        <a:xfrm>
          <a:off x="1511522" y="1177073"/>
          <a:ext cx="808152" cy="80815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618643" y="1486110"/>
        <a:ext cx="593910" cy="190078"/>
      </dsp:txXfrm>
    </dsp:sp>
    <dsp:sp modelId="{201BD9DA-7BBC-4CB4-8DC1-893ACF41FECF}">
      <dsp:nvSpPr>
        <dsp:cNvPr id="0" name=""/>
        <dsp:cNvSpPr/>
      </dsp:nvSpPr>
      <dsp:spPr>
        <a:xfrm>
          <a:off x="2432816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CSS 3</a:t>
          </a:r>
          <a:endParaRPr lang="en-US" sz="2200" kern="1200" dirty="0"/>
        </a:p>
      </dsp:txBody>
      <dsp:txXfrm>
        <a:off x="2636870" y="1088520"/>
        <a:ext cx="985258" cy="985258"/>
      </dsp:txXfrm>
    </dsp:sp>
    <dsp:sp modelId="{D05B11FE-93DD-4FCB-B04D-1D9F4627FEDD}">
      <dsp:nvSpPr>
        <dsp:cNvPr id="0" name=""/>
        <dsp:cNvSpPr/>
      </dsp:nvSpPr>
      <dsp:spPr>
        <a:xfrm>
          <a:off x="3939323" y="1177073"/>
          <a:ext cx="808152" cy="80815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046444" y="1486110"/>
        <a:ext cx="593910" cy="190078"/>
      </dsp:txXfrm>
    </dsp:sp>
    <dsp:sp modelId="{08939C99-46A3-4FFF-8691-2BD03848224B}">
      <dsp:nvSpPr>
        <dsp:cNvPr id="0" name=""/>
        <dsp:cNvSpPr/>
      </dsp:nvSpPr>
      <dsp:spPr>
        <a:xfrm>
          <a:off x="4860617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JS / TS</a:t>
          </a:r>
          <a:endParaRPr lang="en-US" sz="2200" kern="1200" dirty="0"/>
        </a:p>
      </dsp:txBody>
      <dsp:txXfrm>
        <a:off x="5064671" y="1088520"/>
        <a:ext cx="985258" cy="985258"/>
      </dsp:txXfrm>
    </dsp:sp>
    <dsp:sp modelId="{5C0B8A7C-81E8-4D77-9A9B-5CDC304B4683}">
      <dsp:nvSpPr>
        <dsp:cNvPr id="0" name=""/>
        <dsp:cNvSpPr/>
      </dsp:nvSpPr>
      <dsp:spPr>
        <a:xfrm>
          <a:off x="6367124" y="1177073"/>
          <a:ext cx="808152" cy="808152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474245" y="1343552"/>
        <a:ext cx="593910" cy="475194"/>
      </dsp:txXfrm>
    </dsp:sp>
    <dsp:sp modelId="{F1B65625-02D4-4F2F-8876-E86FD309D4E1}">
      <dsp:nvSpPr>
        <dsp:cNvPr id="0" name=""/>
        <dsp:cNvSpPr/>
      </dsp:nvSpPr>
      <dsp:spPr>
        <a:xfrm>
          <a:off x="7288418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Single Page App</a:t>
          </a:r>
          <a:endParaRPr lang="en-US" sz="2200" kern="1200" dirty="0"/>
        </a:p>
      </dsp:txBody>
      <dsp:txXfrm>
        <a:off x="7492472" y="1088520"/>
        <a:ext cx="985258" cy="985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657C0-D012-4FC3-8F5F-05A7B8964368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341F3-E5D2-4728-98D5-96826041BD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70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8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53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56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2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37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59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30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11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7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2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1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3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4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61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46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06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3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i1-news.softpedia-static.com/images/news2/Basic-Differences-Between-AngularJS-and-React-484781-2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Single_responsibility_principl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ingle_responsibility_principl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jpeg"/><Relationship Id="rId7" Type="http://schemas.openxmlformats.org/officeDocument/2006/relationships/diagramData" Target="../diagrams/data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jpeg"/><Relationship Id="rId9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guillaumemaka/jwm6k66c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snip.ly/TY3h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 txBox="1">
            <a:spLocks/>
          </p:cNvSpPr>
          <p:nvPr/>
        </p:nvSpPr>
        <p:spPr bwMode="auto">
          <a:xfrm>
            <a:off x="2274" y="5181600"/>
            <a:ext cx="5235055" cy="1242439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200" dirty="0" smtClean="0">
                <a:solidFill>
                  <a:srgbClr val="FFFF00"/>
                </a:solidFill>
              </a:rPr>
              <a:t>Dr. </a:t>
            </a:r>
            <a:r>
              <a:rPr lang="en-US" sz="3200" dirty="0" err="1" smtClean="0">
                <a:solidFill>
                  <a:srgbClr val="FFFF00"/>
                </a:solidFill>
              </a:rPr>
              <a:t>D.S.R.Murthy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M.Tech</a:t>
            </a:r>
            <a:r>
              <a:rPr lang="en-US" dirty="0">
                <a:solidFill>
                  <a:srgbClr val="FFFF00"/>
                </a:solidFill>
              </a:rPr>
              <a:t> (IT)</a:t>
            </a:r>
          </a:p>
          <a:p>
            <a:pPr algn="ctr" eaLnBrk="1" hangingPunct="1"/>
            <a:r>
              <a:rPr lang="en-US" dirty="0">
                <a:solidFill>
                  <a:srgbClr val="FFFF00"/>
                </a:solidFill>
              </a:rPr>
              <a:t>Software Architect  &amp; Corporate Trainer</a:t>
            </a:r>
          </a:p>
          <a:p>
            <a:pPr algn="ctr" eaLnBrk="1" hangingPunct="1"/>
            <a:r>
              <a:rPr lang="en-US" dirty="0">
                <a:solidFill>
                  <a:srgbClr val="FFFF00"/>
                </a:solidFill>
              </a:rPr>
              <a:t>Experience : </a:t>
            </a:r>
            <a:r>
              <a:rPr lang="en-US" dirty="0" smtClean="0">
                <a:solidFill>
                  <a:srgbClr val="FFFF00"/>
                </a:solidFill>
              </a:rPr>
              <a:t>30 </a:t>
            </a:r>
            <a:r>
              <a:rPr lang="en-US" dirty="0">
                <a:solidFill>
                  <a:srgbClr val="FFFF00"/>
                </a:solidFill>
              </a:rPr>
              <a:t>years</a:t>
            </a:r>
          </a:p>
          <a:p>
            <a:pPr algn="ctr" eaLnBrk="1" hangingPunct="1"/>
            <a:endParaRPr lang="en-US" sz="1350" dirty="0">
              <a:solidFill>
                <a:srgbClr val="FFFF00"/>
              </a:solidFill>
            </a:endParaRP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>
          <a:xfrm>
            <a:off x="5189561" y="-2162"/>
            <a:ext cx="3886200" cy="686016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b="1" u="sng" dirty="0">
                <a:solidFill>
                  <a:schemeClr val="bg1"/>
                </a:solidFill>
              </a:rPr>
              <a:t>Specialization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Dotnet</a:t>
            </a:r>
            <a:r>
              <a:rPr lang="en-US" dirty="0">
                <a:solidFill>
                  <a:schemeClr val="bg1"/>
                </a:solidFill>
              </a:rPr>
              <a:t> Core 5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ASP.Net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Core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C# 9</a:t>
            </a:r>
            <a:r>
              <a:rPr lang="en-US" dirty="0" smtClean="0">
                <a:solidFill>
                  <a:schemeClr val="bg1"/>
                </a:solidFill>
              </a:rPr>
              <a:t>.0</a:t>
            </a:r>
            <a:r>
              <a:rPr lang="en-US" dirty="0">
                <a:solidFill>
                  <a:schemeClr val="bg1"/>
                </a:solidFill>
              </a:rPr>
              <a:t>, WPF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with Blend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Web API/Open API with </a:t>
            </a: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Signal R , </a:t>
            </a:r>
            <a:r>
              <a:rPr lang="en-US" dirty="0" err="1" smtClean="0">
                <a:solidFill>
                  <a:schemeClr val="bg1"/>
                </a:solidFill>
              </a:rPr>
              <a:t>gRPC</a:t>
            </a:r>
            <a:r>
              <a:rPr lang="en-US" dirty="0" smtClean="0">
                <a:solidFill>
                  <a:schemeClr val="bg1"/>
                </a:solidFill>
              </a:rPr>
              <a:t>, WCF and  Web Sockets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Adv. Python, Django, Flask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AWS  administration  with  BOTO3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DevOps,  GIT, Jenkins, Docker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UML </a:t>
            </a:r>
            <a:r>
              <a:rPr lang="en-US" dirty="0">
                <a:solidFill>
                  <a:schemeClr val="bg1"/>
                </a:solidFill>
              </a:rPr>
              <a:t>2 and OOAD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HTML 5, CSS 3, SASS, Bootstrap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OOPS and </a:t>
            </a:r>
            <a:r>
              <a:rPr lang="en-US" dirty="0" err="1" smtClean="0">
                <a:solidFill>
                  <a:schemeClr val="bg1"/>
                </a:solidFill>
              </a:rPr>
              <a:t>.Net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Design  Patterns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ES </a:t>
            </a:r>
            <a:r>
              <a:rPr lang="en-US" dirty="0" smtClean="0">
                <a:solidFill>
                  <a:schemeClr val="bg1"/>
                </a:solidFill>
              </a:rPr>
              <a:t>6/7, </a:t>
            </a:r>
            <a:r>
              <a:rPr lang="en-US" dirty="0" err="1">
                <a:solidFill>
                  <a:schemeClr val="bg1"/>
                </a:solidFill>
              </a:rPr>
              <a:t>Jquery</a:t>
            </a:r>
            <a:r>
              <a:rPr lang="en-US" dirty="0">
                <a:solidFill>
                  <a:schemeClr val="bg1"/>
                </a:solidFill>
              </a:rPr>
              <a:t> 3.x,,</a:t>
            </a:r>
            <a:r>
              <a:rPr lang="en-US" dirty="0" smtClean="0">
                <a:solidFill>
                  <a:schemeClr val="bg1"/>
                </a:solidFill>
              </a:rPr>
              <a:t>D3.js, JSON, YAML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Aurelia, Post CSS, Lost Grid, AMD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Typescript, Angular </a:t>
            </a:r>
            <a:r>
              <a:rPr lang="en-US" dirty="0" smtClean="0">
                <a:solidFill>
                  <a:schemeClr val="bg1"/>
                </a:solidFill>
              </a:rPr>
              <a:t>12  &amp; </a:t>
            </a:r>
            <a:r>
              <a:rPr lang="en-US" dirty="0" err="1" smtClean="0">
                <a:solidFill>
                  <a:schemeClr val="bg1"/>
                </a:solidFill>
              </a:rPr>
              <a:t>ngRx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Open </a:t>
            </a:r>
            <a:r>
              <a:rPr lang="en-US" dirty="0">
                <a:solidFill>
                  <a:schemeClr val="bg1"/>
                </a:solidFill>
              </a:rPr>
              <a:t>UI 5.0, </a:t>
            </a:r>
            <a:r>
              <a:rPr lang="en-US" dirty="0" err="1">
                <a:solidFill>
                  <a:schemeClr val="bg1"/>
                </a:solidFill>
              </a:rPr>
              <a:t>Vue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Oracle Jet, PWA 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Metal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React &amp;  Redux , </a:t>
            </a:r>
            <a:r>
              <a:rPr lang="en-US" dirty="0" err="1">
                <a:solidFill>
                  <a:schemeClr val="bg1"/>
                </a:solidFill>
              </a:rPr>
              <a:t>Mobx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Ext JS 6, Backbone ,Kendo UI, Node JS,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Node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Mongo DB &amp; </a:t>
            </a:r>
            <a:r>
              <a:rPr lang="en-US" dirty="0" err="1">
                <a:solidFill>
                  <a:schemeClr val="bg1"/>
                </a:solidFill>
              </a:rPr>
              <a:t>Restify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Mocha, </a:t>
            </a:r>
            <a:r>
              <a:rPr lang="en-US" dirty="0" err="1">
                <a:solidFill>
                  <a:schemeClr val="bg1"/>
                </a:solidFill>
              </a:rPr>
              <a:t>Jasmine,Protractor</a:t>
            </a:r>
            <a:r>
              <a:rPr lang="en-US" dirty="0">
                <a:solidFill>
                  <a:schemeClr val="bg1"/>
                </a:solidFill>
              </a:rPr>
              <a:t>, Karma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Docker, </a:t>
            </a:r>
            <a:r>
              <a:rPr lang="en-US" dirty="0" err="1">
                <a:solidFill>
                  <a:schemeClr val="bg1"/>
                </a:solidFill>
              </a:rPr>
              <a:t>Webpack</a:t>
            </a:r>
            <a:r>
              <a:rPr lang="en-US" dirty="0">
                <a:solidFill>
                  <a:schemeClr val="bg1"/>
                </a:solidFill>
              </a:rPr>
              <a:t>, Grunt, </a:t>
            </a:r>
            <a:r>
              <a:rPr lang="en-US" dirty="0" smtClean="0">
                <a:solidFill>
                  <a:schemeClr val="bg1"/>
                </a:solidFill>
              </a:rPr>
              <a:t>Gulp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Domain Driven Design (DDD)</a:t>
            </a:r>
          </a:p>
          <a:p>
            <a:pPr algn="r">
              <a:spcBef>
                <a:spcPts val="300"/>
              </a:spcBef>
              <a:defRPr/>
            </a:pP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50"/>
              </a:spcBef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02045"/>
            <a:ext cx="2184108" cy="314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/>
          <p:nvPr/>
        </p:nvSpPr>
        <p:spPr>
          <a:xfrm>
            <a:off x="-24809" y="3534492"/>
            <a:ext cx="5241453" cy="75469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3200" dirty="0" smtClean="0">
                <a:solidFill>
                  <a:srgbClr val="FFFF00"/>
                </a:solidFill>
              </a:rPr>
              <a:t>Django &amp; Flask REST API</a:t>
            </a:r>
            <a:endParaRPr lang="en-IN" sz="32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78" y="4474194"/>
            <a:ext cx="1227845" cy="6456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4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144000" y="45719"/>
            <a:ext cx="0" cy="71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Who is using React?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2514600" y="1192427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Facebook</a:t>
            </a:r>
          </a:p>
          <a:p>
            <a:r>
              <a:rPr lang="en-US" sz="2800" dirty="0" err="1" smtClean="0"/>
              <a:t>Instagram</a:t>
            </a:r>
            <a:endParaRPr lang="en-US" sz="2800" dirty="0" smtClean="0"/>
          </a:p>
          <a:p>
            <a:r>
              <a:rPr lang="en-US" sz="2800" dirty="0" smtClean="0"/>
              <a:t>Netflix</a:t>
            </a:r>
          </a:p>
          <a:p>
            <a:r>
              <a:rPr lang="en-US" sz="2800" dirty="0" err="1" smtClean="0"/>
              <a:t>Alibaba</a:t>
            </a:r>
            <a:endParaRPr lang="en-US" sz="2800" dirty="0" smtClean="0"/>
          </a:p>
          <a:p>
            <a:r>
              <a:rPr lang="en-US" sz="2800" dirty="0" smtClean="0"/>
              <a:t>Yahoo</a:t>
            </a:r>
          </a:p>
          <a:p>
            <a:r>
              <a:rPr lang="en-US" sz="2800" dirty="0" smtClean="0"/>
              <a:t>E-Bay</a:t>
            </a:r>
          </a:p>
          <a:p>
            <a:r>
              <a:rPr lang="en-US" sz="2800" dirty="0" smtClean="0"/>
              <a:t>Khan-Academy</a:t>
            </a:r>
          </a:p>
          <a:p>
            <a:r>
              <a:rPr lang="en-US" sz="2800" dirty="0" err="1" smtClean="0"/>
              <a:t>AirBnB</a:t>
            </a:r>
            <a:endParaRPr lang="en-US" sz="2800" dirty="0" smtClean="0"/>
          </a:p>
          <a:p>
            <a:r>
              <a:rPr lang="en-US" sz="2800" dirty="0" smtClean="0"/>
              <a:t>Sony</a:t>
            </a:r>
          </a:p>
          <a:p>
            <a:r>
              <a:rPr lang="en-US" sz="2800" dirty="0" err="1" smtClean="0"/>
              <a:t>Atlassian</a:t>
            </a:r>
            <a:endParaRPr lang="en-US" sz="2800" dirty="0" smtClean="0"/>
          </a:p>
          <a:p>
            <a:pPr marL="0" indent="0">
              <a:buNone/>
            </a:pP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"/>
    </mc:Choice>
    <mc:Fallback xmlns="">
      <p:transition spd="slow" advTm="26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16.x new features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952388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2800" b="1" cap="all" dirty="0"/>
              <a:t>REDUCED FILE SIZE</a:t>
            </a:r>
          </a:p>
          <a:p>
            <a:r>
              <a:rPr lang="en-IN" sz="2800" dirty="0" smtClean="0"/>
              <a:t>The </a:t>
            </a:r>
            <a:r>
              <a:rPr lang="en-IN" sz="2800" dirty="0"/>
              <a:t>React 16 size differences are smaller than the React 15 versions. </a:t>
            </a:r>
          </a:p>
          <a:p>
            <a:endParaRPr lang="en-IN" sz="2800" dirty="0"/>
          </a:p>
          <a:p>
            <a:r>
              <a:rPr lang="en-IN" sz="2800" dirty="0"/>
              <a:t>Rollup helps React to create flat bundles for different targeted formats that result in better performance in terms of size &amp; runtime.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/>
              <a:t>React is 5.3 kb decreases from 20.7 kb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/>
              <a:t>React DOM is 103.7 kb down from 141 kb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/>
              <a:t>React + React-DOM is 109 kb reduces from 161.7 kb</a:t>
            </a:r>
          </a:p>
          <a:p>
            <a:pPr lvl="1" algn="just"/>
            <a:endParaRPr lang="en-US" sz="2500" u="sng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8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Virtual DOM Diff calculation (Inexpensive)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952388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500" dirty="0"/>
              <a:t>React uses </a:t>
            </a:r>
            <a:r>
              <a:rPr lang="en-US" sz="2500" dirty="0">
                <a:solidFill>
                  <a:srgbClr val="FF0000"/>
                </a:solidFill>
              </a:rPr>
              <a:t>virtual DOM </a:t>
            </a:r>
            <a:r>
              <a:rPr lang="en-US" sz="2500" dirty="0"/>
              <a:t>to keep track of what has changed in the </a:t>
            </a:r>
            <a:r>
              <a:rPr lang="en-US" sz="2500" dirty="0" smtClean="0"/>
              <a:t>real DOM</a:t>
            </a:r>
            <a:r>
              <a:rPr lang="en-US" sz="2500" dirty="0"/>
              <a:t>. </a:t>
            </a:r>
            <a:r>
              <a:rPr lang="en-US" sz="2500" dirty="0" smtClean="0">
                <a:solidFill>
                  <a:srgbClr val="FF0000"/>
                </a:solidFill>
              </a:rPr>
              <a:t>(Fast and Minimal DOM updates)</a:t>
            </a:r>
          </a:p>
          <a:p>
            <a:endParaRPr lang="en-US" sz="2500" dirty="0" smtClean="0"/>
          </a:p>
          <a:p>
            <a:r>
              <a:rPr lang="en-US" sz="2500" dirty="0" smtClean="0"/>
              <a:t>React </a:t>
            </a:r>
            <a:r>
              <a:rPr lang="en-US" sz="2500" dirty="0"/>
              <a:t>always keeps a copy of </a:t>
            </a:r>
            <a:r>
              <a:rPr lang="en-US" sz="2500" dirty="0" smtClean="0"/>
              <a:t>the representation </a:t>
            </a:r>
            <a:r>
              <a:rPr lang="en-US" sz="2500" dirty="0"/>
              <a:t>of the actual DOM in memory. </a:t>
            </a:r>
            <a:endParaRPr lang="en-US" sz="2500" dirty="0" smtClean="0"/>
          </a:p>
          <a:p>
            <a:r>
              <a:rPr lang="en-US" sz="2500" dirty="0" smtClean="0"/>
              <a:t>Whenever </a:t>
            </a:r>
            <a:r>
              <a:rPr lang="en-US" sz="2500" dirty="0"/>
              <a:t>something </a:t>
            </a:r>
            <a:r>
              <a:rPr lang="en-US" sz="2500" dirty="0" smtClean="0"/>
              <a:t>changes, such </a:t>
            </a:r>
            <a:r>
              <a:rPr lang="en-US" sz="2500" dirty="0"/>
              <a:t>as some state manipulation, it calculates another </a:t>
            </a:r>
            <a:r>
              <a:rPr lang="en-US" sz="2500" dirty="0" smtClean="0"/>
              <a:t>copy </a:t>
            </a:r>
            <a:r>
              <a:rPr lang="en-US" sz="2500" dirty="0"/>
              <a:t>of the DOM that </a:t>
            </a:r>
            <a:r>
              <a:rPr lang="en-US" sz="2500" dirty="0" smtClean="0"/>
              <a:t>will be </a:t>
            </a:r>
            <a:r>
              <a:rPr lang="en-US" sz="2500" dirty="0"/>
              <a:t>generated with new state and props. </a:t>
            </a:r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 smtClean="0"/>
              <a:t>Then </a:t>
            </a:r>
            <a:r>
              <a:rPr lang="en-US" sz="2500" dirty="0"/>
              <a:t>it calculates the difference </a:t>
            </a:r>
            <a:r>
              <a:rPr lang="en-US" sz="2500" dirty="0" smtClean="0"/>
              <a:t>between the </a:t>
            </a:r>
            <a:r>
              <a:rPr lang="en-US" sz="2500" dirty="0"/>
              <a:t>original copy of the virtual DOM and the new copy of the virtual DOM. </a:t>
            </a:r>
            <a:endParaRPr lang="en-US" sz="2500" dirty="0" smtClean="0"/>
          </a:p>
          <a:p>
            <a:r>
              <a:rPr lang="en-US" sz="2500" dirty="0" smtClean="0"/>
              <a:t>This difference </a:t>
            </a:r>
            <a:r>
              <a:rPr lang="en-US" sz="2500" dirty="0"/>
              <a:t>results in minimal operations on the real DOM that can take the </a:t>
            </a:r>
            <a:r>
              <a:rPr lang="en-US" sz="2500" dirty="0" smtClean="0"/>
              <a:t>current DOM </a:t>
            </a:r>
            <a:r>
              <a:rPr lang="en-US" sz="2500" dirty="0"/>
              <a:t>to a new </a:t>
            </a:r>
            <a:r>
              <a:rPr lang="en-US" sz="2500" dirty="0" smtClean="0"/>
              <a:t>stage.</a:t>
            </a:r>
            <a:endParaRPr lang="en-US" sz="2500" dirty="0"/>
          </a:p>
          <a:p>
            <a:endParaRPr lang="en-US" sz="25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81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"/>
    </mc:Choice>
    <mc:Fallback xmlns="">
      <p:transition spd="slow" advTm="36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Why React 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1" dirty="0"/>
              <a:t>Simple</a:t>
            </a:r>
          </a:p>
          <a:p>
            <a:pPr lvl="1"/>
            <a:r>
              <a:rPr lang="en-US" sz="2400" dirty="0" smtClean="0"/>
              <a:t>React </a:t>
            </a:r>
            <a:r>
              <a:rPr lang="en-US" sz="2400" dirty="0"/>
              <a:t>will automatically manage all UI updates when </a:t>
            </a:r>
            <a:r>
              <a:rPr lang="en-US" sz="2400" dirty="0" smtClean="0"/>
              <a:t> </a:t>
            </a:r>
            <a:r>
              <a:rPr lang="en-US" sz="2400" dirty="0"/>
              <a:t>underlying data changes</a:t>
            </a:r>
            <a:r>
              <a:rPr lang="en-US" sz="2400" dirty="0" smtClean="0"/>
              <a:t>.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Declarative</a:t>
            </a:r>
          </a:p>
          <a:p>
            <a:pPr lvl="1"/>
            <a:r>
              <a:rPr lang="en-US" sz="2400" dirty="0"/>
              <a:t>When the data changes, React conceptually hits the "refresh" button, and knows to only update the changed parts</a:t>
            </a:r>
            <a:r>
              <a:rPr lang="en-US" sz="2400" dirty="0" smtClean="0"/>
              <a:t>.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Build </a:t>
            </a:r>
            <a:r>
              <a:rPr lang="en-US" sz="2800" b="1" dirty="0" err="1"/>
              <a:t>Composable</a:t>
            </a:r>
            <a:r>
              <a:rPr lang="en-US" sz="2800" b="1" dirty="0"/>
              <a:t> </a:t>
            </a:r>
            <a:r>
              <a:rPr lang="en-US" sz="2800" b="1" dirty="0" smtClean="0"/>
              <a:t>Components (DRY) &amp; Testable</a:t>
            </a:r>
            <a:endParaRPr lang="en-US" sz="2800" b="1" dirty="0"/>
          </a:p>
          <a:p>
            <a:pPr lvl="1"/>
            <a:r>
              <a:rPr lang="en-US" sz="2400" dirty="0"/>
              <a:t>React is all about building reusable </a:t>
            </a:r>
            <a:r>
              <a:rPr lang="en-US" sz="2400" dirty="0" smtClean="0"/>
              <a:t>components  with encapsulation to make </a:t>
            </a:r>
            <a:r>
              <a:rPr lang="en-US" sz="2400" dirty="0"/>
              <a:t>code </a:t>
            </a:r>
            <a:r>
              <a:rPr lang="en-US" sz="2400" dirty="0" smtClean="0"/>
              <a:t>reusable, testable (jest)  and makes separation of concern.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3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"/>
    </mc:Choice>
    <mc:Fallback xmlns="">
      <p:transition spd="slow" advTm="35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Introduction- React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1136541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999" y="807891"/>
            <a:ext cx="53244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" y="5553149"/>
            <a:ext cx="31337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98" y="6334199"/>
            <a:ext cx="43053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5432316"/>
            <a:ext cx="51720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1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"/>
    </mc:Choice>
    <mc:Fallback xmlns="">
      <p:transition spd="slow" advTm="43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Angular </a:t>
            </a:r>
            <a:r>
              <a:rPr lang="en-US" sz="3200" b="1" dirty="0" err="1" smtClean="0">
                <a:solidFill>
                  <a:srgbClr val="FFFF00"/>
                </a:solidFill>
              </a:rPr>
              <a:t>vs</a:t>
            </a:r>
            <a:r>
              <a:rPr lang="en-US" sz="3200" b="1" dirty="0" smtClean="0">
                <a:solidFill>
                  <a:srgbClr val="FFFF00"/>
                </a:solidFill>
              </a:rPr>
              <a:t> React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 descr="AngularJS vs. React comparison">
            <a:hlinkClick r:id="rId3" tgtFrame="&quot;_blank&quot;" tooltip="&quot;Click to view large image&quot;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24211"/>
            <a:ext cx="9144000" cy="6771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0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"/>
    </mc:Choice>
    <mc:Fallback xmlns="">
      <p:transition spd="slow" advTm="45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FF00"/>
                </a:solidFill>
              </a:rPr>
              <a:t>Components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636" y="990627"/>
            <a:ext cx="89236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Components are the building blocks of </a:t>
            </a:r>
            <a:r>
              <a:rPr lang="en-IN" sz="2800" dirty="0" smtClean="0"/>
              <a:t>React called widgets.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C</a:t>
            </a:r>
            <a:r>
              <a:rPr lang="en-IN" sz="2800" dirty="0" smtClean="0"/>
              <a:t>omponents  are like angular Directives</a:t>
            </a:r>
            <a:r>
              <a:rPr lang="en-IN" sz="2800" dirty="0"/>
              <a:t>. </a:t>
            </a:r>
            <a:endParaRPr lang="en-IN" sz="28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You </a:t>
            </a:r>
            <a:r>
              <a:rPr lang="en-IN" sz="2800" dirty="0"/>
              <a:t>can think of a component as a collection of HTML, CSS, JS, and some internal data specific to that component</a:t>
            </a:r>
            <a:r>
              <a:rPr lang="en-IN" sz="28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These </a:t>
            </a:r>
            <a:r>
              <a:rPr lang="en-IN" sz="2800" dirty="0"/>
              <a:t>components are defined either in pure JavaScript or </a:t>
            </a:r>
            <a:r>
              <a:rPr lang="en-IN" sz="2800" dirty="0" smtClean="0"/>
              <a:t>using  </a:t>
            </a:r>
            <a:r>
              <a:rPr lang="en-IN" sz="2800" dirty="0"/>
              <a:t>“JSX”.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JSX is compiled to pure </a:t>
            </a:r>
            <a:r>
              <a:rPr lang="en-IN" sz="2800" dirty="0" err="1" smtClean="0"/>
              <a:t>javascript</a:t>
            </a:r>
            <a:r>
              <a:rPr lang="en-IN" sz="2800" dirty="0"/>
              <a:t> </a:t>
            </a:r>
            <a:r>
              <a:rPr lang="en-IN" sz="2800" dirty="0" smtClean="0"/>
              <a:t>using Babel </a:t>
            </a:r>
            <a:r>
              <a:rPr lang="en-IN" sz="2800" dirty="0" err="1" smtClean="0"/>
              <a:t>transpiler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4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76400" y="12192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320636" y="133933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Root  (App&gt;</a:t>
            </a:r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187036" y="2329934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3165764" y="2537752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676400" y="2856407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581891" y="4082534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645438" y="4091832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/>
          <p:cNvCxnSpPr>
            <a:endCxn id="6" idx="7"/>
          </p:cNvCxnSpPr>
          <p:nvPr/>
        </p:nvCxnSpPr>
        <p:spPr>
          <a:xfrm flipH="1">
            <a:off x="707362" y="1524000"/>
            <a:ext cx="1273838" cy="89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0"/>
          </p:cNvCxnSpPr>
          <p:nvPr/>
        </p:nvCxnSpPr>
        <p:spPr>
          <a:xfrm>
            <a:off x="1981200" y="1713407"/>
            <a:ext cx="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981200" y="1524000"/>
            <a:ext cx="1273838" cy="110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04399" y="3382085"/>
            <a:ext cx="1166075" cy="100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81200" y="3293606"/>
            <a:ext cx="1004455" cy="99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1891" y="457200"/>
            <a:ext cx="27085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4" name="TextBox 63"/>
          <p:cNvSpPr txBox="1"/>
          <p:nvPr/>
        </p:nvSpPr>
        <p:spPr>
          <a:xfrm>
            <a:off x="904399" y="609600"/>
            <a:ext cx="208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Component Tree</a:t>
            </a:r>
            <a:endParaRPr lang="en-IN" dirty="0"/>
          </a:p>
        </p:txBody>
      </p:sp>
      <p:sp>
        <p:nvSpPr>
          <p:cNvPr id="65" name="Oval 64"/>
          <p:cNvSpPr/>
          <p:nvPr/>
        </p:nvSpPr>
        <p:spPr>
          <a:xfrm>
            <a:off x="6705600" y="997527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/>
          <p:cNvSpPr txBox="1"/>
          <p:nvPr/>
        </p:nvSpPr>
        <p:spPr>
          <a:xfrm>
            <a:off x="7349836" y="111766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Root  (App&gt;</a:t>
            </a:r>
            <a:endParaRPr lang="en-IN" dirty="0"/>
          </a:p>
        </p:txBody>
      </p:sp>
      <p:sp>
        <p:nvSpPr>
          <p:cNvPr id="67" name="Oval 66"/>
          <p:cNvSpPr/>
          <p:nvPr/>
        </p:nvSpPr>
        <p:spPr>
          <a:xfrm>
            <a:off x="5216236" y="2108261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/>
          <p:cNvSpPr/>
          <p:nvPr/>
        </p:nvSpPr>
        <p:spPr>
          <a:xfrm>
            <a:off x="8194964" y="2316079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/>
          <p:cNvSpPr/>
          <p:nvPr/>
        </p:nvSpPr>
        <p:spPr>
          <a:xfrm>
            <a:off x="6705600" y="2634734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/>
          <p:cNvSpPr/>
          <p:nvPr/>
        </p:nvSpPr>
        <p:spPr>
          <a:xfrm>
            <a:off x="5611091" y="3860861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/>
          <p:cNvSpPr/>
          <p:nvPr/>
        </p:nvSpPr>
        <p:spPr>
          <a:xfrm>
            <a:off x="7872846" y="3985552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Arrow Connector 71"/>
          <p:cNvCxnSpPr>
            <a:endCxn id="67" idx="7"/>
          </p:cNvCxnSpPr>
          <p:nvPr/>
        </p:nvCxnSpPr>
        <p:spPr>
          <a:xfrm flipH="1">
            <a:off x="5736562" y="1302327"/>
            <a:ext cx="1273838" cy="89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69" idx="0"/>
          </p:cNvCxnSpPr>
          <p:nvPr/>
        </p:nvCxnSpPr>
        <p:spPr>
          <a:xfrm>
            <a:off x="7010400" y="1491734"/>
            <a:ext cx="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68" idx="1"/>
          </p:cNvCxnSpPr>
          <p:nvPr/>
        </p:nvCxnSpPr>
        <p:spPr>
          <a:xfrm>
            <a:off x="7010400" y="1302327"/>
            <a:ext cx="1273838" cy="110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5933599" y="3160412"/>
            <a:ext cx="1166075" cy="100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7010400" y="3071933"/>
            <a:ext cx="1004455" cy="99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611091" y="235527"/>
            <a:ext cx="27085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8" name="TextBox 77"/>
          <p:cNvSpPr txBox="1"/>
          <p:nvPr/>
        </p:nvSpPr>
        <p:spPr>
          <a:xfrm>
            <a:off x="6401190" y="501133"/>
            <a:ext cx="208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DOM  Tree</a:t>
            </a:r>
            <a:endParaRPr lang="en-IN" dirty="0"/>
          </a:p>
        </p:txBody>
      </p:sp>
      <p:sp>
        <p:nvSpPr>
          <p:cNvPr id="93" name="TextBox 92"/>
          <p:cNvSpPr txBox="1"/>
          <p:nvPr/>
        </p:nvSpPr>
        <p:spPr>
          <a:xfrm>
            <a:off x="3852343" y="558830"/>
            <a:ext cx="208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mtClean="0"/>
              <a:t>Virtual  </a:t>
            </a:r>
            <a:r>
              <a:rPr lang="en-IN" dirty="0" smtClean="0"/>
              <a:t>Tree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225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- summary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784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JSX — Allows us to write HTML like syntax which gets transformed to </a:t>
            </a:r>
            <a:r>
              <a:rPr lang="en-IN" sz="3200" dirty="0" smtClean="0"/>
              <a:t>light weight JavaScript </a:t>
            </a:r>
            <a:r>
              <a:rPr lang="en-IN" sz="3200" dirty="0"/>
              <a:t>objects.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Virtual </a:t>
            </a:r>
            <a:r>
              <a:rPr lang="en-IN" sz="3200" dirty="0"/>
              <a:t>DOM — A JavaScript representation of the actual DOM.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React.Component</a:t>
            </a:r>
            <a:r>
              <a:rPr lang="en-IN" sz="3200" dirty="0"/>
              <a:t> </a:t>
            </a:r>
            <a:r>
              <a:rPr lang="en-IN" sz="3200" dirty="0" smtClean="0"/>
              <a:t>— </a:t>
            </a:r>
            <a:r>
              <a:rPr lang="en-IN" sz="3200" dirty="0"/>
              <a:t>Describes what the UI will look like for the particular component. </a:t>
            </a:r>
          </a:p>
        </p:txBody>
      </p:sp>
    </p:spTree>
    <p:extLst>
      <p:ext uri="{BB962C8B-B14F-4D97-AF65-F5344CB8AC3E}">
        <p14:creationId xmlns:p14="http://schemas.microsoft.com/office/powerpoint/2010/main" val="324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962400" y="838200"/>
            <a:ext cx="990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2209800" y="2514600"/>
            <a:ext cx="10668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638800" y="2514600"/>
            <a:ext cx="11430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971800" y="1524000"/>
            <a:ext cx="99060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4953000" y="1752600"/>
            <a:ext cx="853188" cy="918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62400" y="4572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ROOT(APP)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00" y="3581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Child(Header)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638800" y="38100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Child(Footer)</a:t>
            </a: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" y="304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mtClean="0"/>
              <a:t>Component tree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30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Confucius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1905000"/>
            <a:ext cx="9136062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1"/>
          <p:cNvSpPr txBox="1">
            <a:spLocks noChangeArrowheads="1"/>
          </p:cNvSpPr>
          <p:nvPr/>
        </p:nvSpPr>
        <p:spPr bwMode="auto">
          <a:xfrm>
            <a:off x="2813050" y="381000"/>
            <a:ext cx="358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altLang="en-US" sz="3200" b="1" dirty="0"/>
              <a:t>GOOD MORNING</a:t>
            </a:r>
          </a:p>
        </p:txBody>
      </p:sp>
    </p:spTree>
    <p:extLst>
      <p:ext uri="{BB962C8B-B14F-4D97-AF65-F5344CB8AC3E}">
        <p14:creationId xmlns:p14="http://schemas.microsoft.com/office/powerpoint/2010/main" val="2185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98"/>
    </mc:Choice>
    <mc:Fallback xmlns="">
      <p:transition spd="slow" advTm="2389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- summary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ReactDOM.render</a:t>
            </a:r>
            <a:r>
              <a:rPr lang="en-IN" sz="3200" dirty="0"/>
              <a:t> — Renders a React component to a DOM node.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state </a:t>
            </a:r>
            <a:r>
              <a:rPr lang="en-IN" sz="3200" dirty="0"/>
              <a:t>— The internal data store (object) of a component.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constructor </a:t>
            </a:r>
            <a:r>
              <a:rPr lang="en-IN" sz="3200" dirty="0"/>
              <a:t>(</a:t>
            </a:r>
            <a:r>
              <a:rPr lang="en-IN" sz="3200" dirty="0" err="1"/>
              <a:t>this.state</a:t>
            </a:r>
            <a:r>
              <a:rPr lang="en-IN" sz="3200" dirty="0"/>
              <a:t>) - The way in which </a:t>
            </a:r>
            <a:r>
              <a:rPr lang="en-IN" sz="3200" dirty="0" smtClean="0"/>
              <a:t>we </a:t>
            </a:r>
            <a:r>
              <a:rPr lang="en-IN" sz="3200" dirty="0"/>
              <a:t>establish the initial state of a component.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855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- summary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55160"/>
            <a:ext cx="8534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setState</a:t>
            </a:r>
            <a:r>
              <a:rPr lang="en-IN" sz="3200" dirty="0"/>
              <a:t> — A helper method used for updating the state of a component and re-rendering the UI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props </a:t>
            </a:r>
            <a:r>
              <a:rPr lang="en-IN" sz="3200" dirty="0"/>
              <a:t>— The data which is passed to the child component from the parent component.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Component </a:t>
            </a:r>
            <a:r>
              <a:rPr lang="en-IN" sz="3200" dirty="0" err="1"/>
              <a:t>LifeCycle</a:t>
            </a:r>
            <a:r>
              <a:rPr lang="en-IN" sz="3200" dirty="0"/>
              <a:t> </a:t>
            </a:r>
            <a:r>
              <a:rPr lang="en-IN" sz="3200" dirty="0" smtClean="0"/>
              <a:t>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componentDidMount</a:t>
            </a:r>
            <a:r>
              <a:rPr lang="en-IN" sz="3200" dirty="0" smtClean="0"/>
              <a:t> </a:t>
            </a:r>
            <a:r>
              <a:rPr lang="en-IN" sz="3200" dirty="0"/>
              <a:t>— Fired after the </a:t>
            </a:r>
            <a:r>
              <a:rPr lang="en-IN" sz="3200" dirty="0" smtClean="0"/>
              <a:t>					component </a:t>
            </a:r>
            <a:r>
              <a:rPr lang="en-IN" sz="3200" dirty="0"/>
              <a:t>mounted </a:t>
            </a:r>
            <a:r>
              <a:rPr lang="en-IN" sz="3200" dirty="0" err="1" smtClean="0"/>
              <a:t>componentWillUnmount</a:t>
            </a:r>
            <a:r>
              <a:rPr lang="en-IN" sz="3200" dirty="0" smtClean="0"/>
              <a:t> </a:t>
            </a:r>
            <a:r>
              <a:rPr lang="en-IN" sz="3200" dirty="0"/>
              <a:t>— Fired before the component will </a:t>
            </a:r>
            <a:r>
              <a:rPr lang="en-IN" sz="3200" dirty="0" smtClean="0"/>
              <a:t>unmount</a:t>
            </a:r>
          </a:p>
        </p:txBody>
      </p:sp>
    </p:spTree>
    <p:extLst>
      <p:ext uri="{BB962C8B-B14F-4D97-AF65-F5344CB8AC3E}">
        <p14:creationId xmlns:p14="http://schemas.microsoft.com/office/powerpoint/2010/main" val="23451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- summary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55160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getDerivedStateFromProps</a:t>
            </a:r>
            <a:r>
              <a:rPr lang="en-IN" sz="3200" dirty="0"/>
              <a:t> - Fired when the component mounts and whenever the props change. Used to update the state of a component when its props change </a:t>
            </a:r>
            <a:endParaRPr lang="en-IN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Events –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onClick</a:t>
            </a:r>
            <a:r>
              <a:rPr lang="en-IN" sz="32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onSubmit</a:t>
            </a:r>
            <a:r>
              <a:rPr lang="en-IN" sz="32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onChange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9610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How React works?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24691" y="15240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For Change detection:</a:t>
            </a:r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1) React uses an observer model instead of dirty checking </a:t>
            </a:r>
            <a:r>
              <a:rPr lang="en-US" sz="2800" i="1" dirty="0"/>
              <a:t>(continuous model checking for changes)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That’s </a:t>
            </a:r>
            <a:r>
              <a:rPr lang="en-US" sz="2800" dirty="0"/>
              <a:t>why it doesn't have to calculate what is changed, it knows immediately.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</a:t>
            </a:r>
            <a:r>
              <a:rPr lang="en-US" sz="2800" dirty="0"/>
              <a:t>reduces the calculations and make the app smoother</a:t>
            </a:r>
            <a:r>
              <a:rPr lang="en-US" sz="2800"/>
              <a:t>. </a:t>
            </a: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How React works?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24691" y="12192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/>
              <a:t>For the </a:t>
            </a:r>
            <a:r>
              <a:rPr lang="en-US" sz="2800" b="1" dirty="0"/>
              <a:t>DOM changing challenge</a:t>
            </a:r>
            <a:r>
              <a:rPr lang="en-US" sz="2800" dirty="0"/>
              <a:t> 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2) React builds the tree representation of the DOM in the memory and calculates which DOM element should change.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DOM </a:t>
            </a:r>
            <a:r>
              <a:rPr lang="en-US" sz="2800" dirty="0"/>
              <a:t>manipulation is heavy, and we would like to keep it at the </a:t>
            </a:r>
            <a:r>
              <a:rPr lang="en-US" sz="2800" dirty="0" smtClean="0"/>
              <a:t>minimum</a:t>
            </a:r>
          </a:p>
          <a:p>
            <a:pPr marL="0" indent="0">
              <a:buNone/>
            </a:pPr>
            <a:r>
              <a:rPr lang="en-US" sz="2800" dirty="0" smtClean="0"/>
              <a:t>React </a:t>
            </a:r>
            <a:r>
              <a:rPr lang="en-US" sz="2800" dirty="0"/>
              <a:t>tries to keep as </a:t>
            </a:r>
            <a:r>
              <a:rPr lang="en-US" sz="2800" b="1" dirty="0"/>
              <a:t>much DOM elements untouched as possible</a:t>
            </a:r>
            <a:r>
              <a:rPr lang="en-US" sz="2800" dirty="0"/>
              <a:t>.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Given </a:t>
            </a:r>
            <a:r>
              <a:rPr lang="en-US" sz="2800" dirty="0"/>
              <a:t>the less DOM manipulation can be calculated faster based on the object representation, the costs of the DOM changes are reduced nicely.</a:t>
            </a:r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5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"/>
    </mc:Choice>
    <mc:Fallback xmlns="">
      <p:transition spd="slow" advTm="31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FF00"/>
                </a:solidFill>
              </a:rPr>
              <a:t>Components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48" y="779376"/>
            <a:ext cx="91730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2 — Divide The App Into </a:t>
            </a:r>
            <a:r>
              <a:rPr lang="en-US" sz="2800" b="1" dirty="0" smtClean="0"/>
              <a:t>Components</a:t>
            </a:r>
          </a:p>
          <a:p>
            <a:r>
              <a:rPr lang="en-US" sz="2800" dirty="0" smtClean="0"/>
              <a:t>3 </a:t>
            </a:r>
            <a:r>
              <a:rPr lang="en-US" sz="2800" dirty="0"/>
              <a:t>components “</a:t>
            </a:r>
            <a:r>
              <a:rPr lang="en-US" sz="2800" dirty="0" err="1"/>
              <a:t>AddTodo</a:t>
            </a:r>
            <a:r>
              <a:rPr lang="en-US" sz="2800" dirty="0"/>
              <a:t>”, “</a:t>
            </a:r>
            <a:r>
              <a:rPr lang="en-US" sz="2800" dirty="0" err="1"/>
              <a:t>TodoList</a:t>
            </a:r>
            <a:r>
              <a:rPr lang="en-US" sz="2800" dirty="0"/>
              <a:t>” and “Filter” component.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5462" y="4267200"/>
            <a:ext cx="457200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b="1" dirty="0"/>
              <a:t>Redux Terms: “Actions” And “States”</a:t>
            </a:r>
          </a:p>
          <a:p>
            <a:r>
              <a:rPr lang="en-US" sz="2000" b="1" i="1" dirty="0"/>
              <a:t>Every component does two things:</a:t>
            </a:r>
            <a:br>
              <a:rPr lang="en-US" sz="2000" b="1" i="1" dirty="0"/>
            </a:br>
            <a:r>
              <a:rPr lang="en-US" sz="2000" dirty="0"/>
              <a:t>1. Render DOM based on some data. This data is called as </a:t>
            </a:r>
            <a:r>
              <a:rPr lang="en-US" sz="2000" dirty="0" err="1"/>
              <a:t>a“</a:t>
            </a:r>
            <a:r>
              <a:rPr lang="en-US" sz="2000" b="1" dirty="0" err="1"/>
              <a:t>state</a:t>
            </a:r>
            <a:r>
              <a:rPr lang="en-US" sz="2000" dirty="0"/>
              <a:t>”.</a:t>
            </a:r>
            <a:br>
              <a:rPr lang="en-US" sz="2000" dirty="0"/>
            </a:br>
            <a:r>
              <a:rPr lang="en-US" sz="2000" dirty="0"/>
              <a:t>2. Listen to the user and other events and send them to JS functions. These are called </a:t>
            </a:r>
            <a:r>
              <a:rPr lang="en-US" sz="2000" dirty="0" smtClean="0"/>
              <a:t>“</a:t>
            </a:r>
            <a:r>
              <a:rPr lang="en-US" sz="2000" b="1" dirty="0" smtClean="0"/>
              <a:t>Actions</a:t>
            </a:r>
            <a:r>
              <a:rPr lang="en-US" sz="20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76961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React Component Tree</a:t>
            </a:r>
            <a:endParaRPr lang="en-US" sz="2800" b="1" dirty="0"/>
          </a:p>
        </p:txBody>
      </p:sp>
      <p:sp>
        <p:nvSpPr>
          <p:cNvPr id="3" name="Oval 2"/>
          <p:cNvSpPr/>
          <p:nvPr/>
        </p:nvSpPr>
        <p:spPr>
          <a:xfrm>
            <a:off x="3900501" y="2375846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5" name="TextBox 4"/>
          <p:cNvSpPr txBox="1"/>
          <p:nvPr/>
        </p:nvSpPr>
        <p:spPr>
          <a:xfrm>
            <a:off x="3838646" y="2584249"/>
            <a:ext cx="10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Todoapp</a:t>
            </a:r>
            <a:endParaRPr lang="en-IN" b="1" dirty="0"/>
          </a:p>
        </p:txBody>
      </p:sp>
      <p:sp>
        <p:nvSpPr>
          <p:cNvPr id="7" name="Oval 6"/>
          <p:cNvSpPr/>
          <p:nvPr/>
        </p:nvSpPr>
        <p:spPr>
          <a:xfrm>
            <a:off x="144780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9" name="Oval 8"/>
          <p:cNvSpPr/>
          <p:nvPr/>
        </p:nvSpPr>
        <p:spPr>
          <a:xfrm>
            <a:off x="396379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0" name="TextBox 9"/>
          <p:cNvSpPr txBox="1"/>
          <p:nvPr/>
        </p:nvSpPr>
        <p:spPr>
          <a:xfrm>
            <a:off x="3962400" y="4077646"/>
            <a:ext cx="92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Todolist</a:t>
            </a:r>
            <a:endParaRPr lang="en-IN" b="1" dirty="0"/>
          </a:p>
        </p:txBody>
      </p:sp>
      <p:sp>
        <p:nvSpPr>
          <p:cNvPr id="11" name="Oval 10"/>
          <p:cNvSpPr/>
          <p:nvPr/>
        </p:nvSpPr>
        <p:spPr>
          <a:xfrm>
            <a:off x="6688846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2" name="TextBox 11"/>
          <p:cNvSpPr txBox="1"/>
          <p:nvPr/>
        </p:nvSpPr>
        <p:spPr>
          <a:xfrm>
            <a:off x="6614601" y="4094824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</a:t>
            </a:r>
            <a:r>
              <a:rPr lang="en-IN" b="1" dirty="0" smtClean="0"/>
              <a:t>   Filter</a:t>
            </a:r>
            <a:endParaRPr lang="en-IN" b="1" dirty="0"/>
          </a:p>
        </p:txBody>
      </p:sp>
      <p:sp>
        <p:nvSpPr>
          <p:cNvPr id="13" name="Oval 12"/>
          <p:cNvSpPr/>
          <p:nvPr/>
        </p:nvSpPr>
        <p:spPr>
          <a:xfrm>
            <a:off x="972458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4" name="TextBox 13"/>
          <p:cNvSpPr txBox="1"/>
          <p:nvPr/>
        </p:nvSpPr>
        <p:spPr>
          <a:xfrm>
            <a:off x="967355" y="5743584"/>
            <a:ext cx="8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 </a:t>
            </a:r>
            <a:r>
              <a:rPr lang="en-IN" b="1" dirty="0" smtClean="0"/>
              <a:t> </a:t>
            </a:r>
            <a:r>
              <a:rPr lang="en-IN" b="1" dirty="0" err="1" smtClean="0"/>
              <a:t>Todo</a:t>
            </a:r>
            <a:endParaRPr lang="en-IN" b="1" dirty="0"/>
          </a:p>
          <a:p>
            <a:r>
              <a:rPr lang="en-IN" b="1" dirty="0"/>
              <a:t> </a:t>
            </a:r>
            <a:r>
              <a:rPr lang="en-IN" b="1" dirty="0" smtClean="0"/>
              <a:t>   text</a:t>
            </a:r>
            <a:endParaRPr lang="en-IN" b="1" dirty="0"/>
          </a:p>
        </p:txBody>
      </p:sp>
      <p:sp>
        <p:nvSpPr>
          <p:cNvPr id="15" name="Oval 14"/>
          <p:cNvSpPr/>
          <p:nvPr/>
        </p:nvSpPr>
        <p:spPr>
          <a:xfrm>
            <a:off x="2057400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6" name="TextBox 15"/>
          <p:cNvSpPr txBox="1"/>
          <p:nvPr/>
        </p:nvSpPr>
        <p:spPr>
          <a:xfrm>
            <a:off x="2219294" y="579482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Add</a:t>
            </a:r>
            <a:endParaRPr lang="en-IN" b="1" dirty="0"/>
          </a:p>
        </p:txBody>
      </p:sp>
      <p:sp>
        <p:nvSpPr>
          <p:cNvPr id="17" name="Oval 16"/>
          <p:cNvSpPr/>
          <p:nvPr/>
        </p:nvSpPr>
        <p:spPr>
          <a:xfrm>
            <a:off x="3954718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TextBox 17"/>
          <p:cNvSpPr txBox="1"/>
          <p:nvPr/>
        </p:nvSpPr>
        <p:spPr>
          <a:xfrm>
            <a:off x="3866897" y="5743584"/>
            <a:ext cx="109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TodoItem</a:t>
            </a:r>
            <a:endParaRPr lang="en-IN" b="1" dirty="0"/>
          </a:p>
        </p:txBody>
      </p:sp>
      <p:sp>
        <p:nvSpPr>
          <p:cNvPr id="19" name="Oval 18"/>
          <p:cNvSpPr/>
          <p:nvPr/>
        </p:nvSpPr>
        <p:spPr>
          <a:xfrm>
            <a:off x="5774446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0" name="TextBox 19"/>
          <p:cNvSpPr txBox="1"/>
          <p:nvPr/>
        </p:nvSpPr>
        <p:spPr>
          <a:xfrm>
            <a:off x="5936340" y="583513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All</a:t>
            </a:r>
            <a:endParaRPr lang="en-IN" b="1" dirty="0"/>
          </a:p>
        </p:txBody>
      </p:sp>
      <p:sp>
        <p:nvSpPr>
          <p:cNvPr id="21" name="Oval 20"/>
          <p:cNvSpPr/>
          <p:nvPr/>
        </p:nvSpPr>
        <p:spPr>
          <a:xfrm>
            <a:off x="6805805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TextBox 21"/>
          <p:cNvSpPr txBox="1"/>
          <p:nvPr/>
        </p:nvSpPr>
        <p:spPr>
          <a:xfrm>
            <a:off x="6967699" y="5794829"/>
            <a:ext cx="7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Show</a:t>
            </a:r>
            <a:endParaRPr lang="en-IN" b="1" dirty="0"/>
          </a:p>
        </p:txBody>
      </p:sp>
      <p:sp>
        <p:nvSpPr>
          <p:cNvPr id="23" name="Oval 22"/>
          <p:cNvSpPr/>
          <p:nvPr/>
        </p:nvSpPr>
        <p:spPr>
          <a:xfrm>
            <a:off x="7837164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4" name="TextBox 23"/>
          <p:cNvSpPr txBox="1"/>
          <p:nvPr/>
        </p:nvSpPr>
        <p:spPr>
          <a:xfrm>
            <a:off x="7959176" y="57584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done</a:t>
            </a:r>
            <a:endParaRPr lang="en-IN" b="1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343399" y="3149915"/>
            <a:ext cx="1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7" idx="7"/>
          </p:cNvCxnSpPr>
          <p:nvPr/>
        </p:nvCxnSpPr>
        <p:spPr>
          <a:xfrm flipH="1">
            <a:off x="2228289" y="2953581"/>
            <a:ext cx="1657910" cy="106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1" idx="1"/>
          </p:cNvCxnSpPr>
          <p:nvPr/>
        </p:nvCxnSpPr>
        <p:spPr>
          <a:xfrm>
            <a:off x="4723009" y="2914662"/>
            <a:ext cx="2099748" cy="110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3" idx="0"/>
          </p:cNvCxnSpPr>
          <p:nvPr/>
        </p:nvCxnSpPr>
        <p:spPr>
          <a:xfrm flipH="1">
            <a:off x="1429658" y="4673915"/>
            <a:ext cx="295305" cy="964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29127" y="4673915"/>
            <a:ext cx="233073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9" idx="4"/>
          </p:cNvCxnSpPr>
          <p:nvPr/>
        </p:nvCxnSpPr>
        <p:spPr>
          <a:xfrm flipH="1">
            <a:off x="4420989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19" idx="0"/>
          </p:cNvCxnSpPr>
          <p:nvPr/>
        </p:nvCxnSpPr>
        <p:spPr>
          <a:xfrm flipH="1">
            <a:off x="6231646" y="4562323"/>
            <a:ext cx="591111" cy="107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1" idx="4"/>
          </p:cNvCxnSpPr>
          <p:nvPr/>
        </p:nvCxnSpPr>
        <p:spPr>
          <a:xfrm flipH="1">
            <a:off x="7146045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5"/>
            <a:endCxn id="23" idx="0"/>
          </p:cNvCxnSpPr>
          <p:nvPr/>
        </p:nvCxnSpPr>
        <p:spPr>
          <a:xfrm>
            <a:off x="7469335" y="4562323"/>
            <a:ext cx="825029" cy="1036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/>
          <p:cNvSpPr/>
          <p:nvPr/>
        </p:nvSpPr>
        <p:spPr>
          <a:xfrm>
            <a:off x="3802318" y="1131553"/>
            <a:ext cx="1226882" cy="951139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110988" y="14478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Store</a:t>
            </a:r>
            <a:endParaRPr lang="en-IN" b="1" dirty="0"/>
          </a:p>
        </p:txBody>
      </p:sp>
      <p:sp>
        <p:nvSpPr>
          <p:cNvPr id="49" name="Down Arrow 48"/>
          <p:cNvSpPr/>
          <p:nvPr/>
        </p:nvSpPr>
        <p:spPr>
          <a:xfrm>
            <a:off x="4183743" y="2082692"/>
            <a:ext cx="388257" cy="2931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/>
          <p:cNvSpPr txBox="1"/>
          <p:nvPr/>
        </p:nvSpPr>
        <p:spPr>
          <a:xfrm>
            <a:off x="1387422" y="4123469"/>
            <a:ext cx="103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AddTodo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91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Component Driven Development –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780" y="1066800"/>
            <a:ext cx="912322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>
                <a:solidFill>
                  <a:srgbClr val="FF0000"/>
                </a:solidFill>
              </a:rPr>
              <a:t>FilterableProductTable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SearchBar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2"/>
            <a:r>
              <a:rPr lang="en-US" sz="3200" dirty="0" err="1">
                <a:solidFill>
                  <a:srgbClr val="FF0000"/>
                </a:solidFill>
              </a:rPr>
              <a:t>ProductCategoryRow</a:t>
            </a:r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9" name="Picture 8" descr="React.js Tutorial Thinking in Reac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55" y="1343891"/>
            <a:ext cx="3782291" cy="55279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04800" y="4107873"/>
            <a:ext cx="464820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u="sng" dirty="0">
                <a:hlinkClick r:id="rId4"/>
              </a:rPr>
              <a:t>S</a:t>
            </a:r>
            <a:r>
              <a:rPr lang="en-US" sz="2400" u="sng" dirty="0" smtClean="0">
                <a:hlinkClick r:id="rId4"/>
              </a:rPr>
              <a:t>ingle </a:t>
            </a:r>
            <a:r>
              <a:rPr lang="en-US" sz="2400" u="sng" dirty="0">
                <a:hlinkClick r:id="rId4"/>
              </a:rPr>
              <a:t>R</a:t>
            </a:r>
            <a:r>
              <a:rPr lang="en-US" sz="2400" u="sng" dirty="0" smtClean="0">
                <a:hlinkClick r:id="rId4"/>
              </a:rPr>
              <a:t>esponsibility </a:t>
            </a:r>
            <a:r>
              <a:rPr lang="en-US" sz="2400" u="sng" dirty="0">
                <a:hlinkClick r:id="rId4"/>
              </a:rPr>
              <a:t>P</a:t>
            </a:r>
            <a:r>
              <a:rPr lang="en-US" sz="2400" u="sng" dirty="0" smtClean="0">
                <a:hlinkClick r:id="rId4"/>
              </a:rPr>
              <a:t>rinciple</a:t>
            </a:r>
            <a:r>
              <a:rPr lang="en-US" sz="2400" dirty="0"/>
              <a:t> 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esign  </a:t>
            </a:r>
            <a:r>
              <a:rPr lang="en-US" sz="2400" dirty="0"/>
              <a:t>components to be responsible for only one thing.</a:t>
            </a:r>
          </a:p>
        </p:txBody>
      </p:sp>
    </p:spTree>
    <p:extLst>
      <p:ext uri="{BB962C8B-B14F-4D97-AF65-F5344CB8AC3E}">
        <p14:creationId xmlns:p14="http://schemas.microsoft.com/office/powerpoint/2010/main" val="39037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"/>
    </mc:Choice>
    <mc:Fallback xmlns="">
      <p:transition spd="slow" advTm="64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How React Works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8" descr="component-dom-tre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61286"/>
            <a:ext cx="7543800" cy="5015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7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Content:</a:t>
            </a:r>
          </a:p>
          <a:p>
            <a:pPr marL="285750" indent="-285750">
              <a:buFontTx/>
              <a:buChar char="-"/>
            </a:pPr>
            <a:r>
              <a:rPr lang="en-IN" dirty="0" smtClean="0">
                <a:solidFill>
                  <a:srgbClr val="002060"/>
                </a:solidFill>
              </a:rPr>
              <a:t>Basics of python  -5 days</a:t>
            </a:r>
          </a:p>
          <a:p>
            <a:pPr marL="285750" indent="-285750">
              <a:buFontTx/>
              <a:buChar char="-"/>
            </a:pPr>
            <a:r>
              <a:rPr lang="en-IN" dirty="0" smtClean="0">
                <a:solidFill>
                  <a:srgbClr val="002060"/>
                </a:solidFill>
              </a:rPr>
              <a:t>Adv. </a:t>
            </a:r>
            <a:r>
              <a:rPr lang="en-IN" smtClean="0">
                <a:solidFill>
                  <a:srgbClr val="002060"/>
                </a:solidFill>
              </a:rPr>
              <a:t>Python -5 days</a:t>
            </a:r>
            <a:endParaRPr lang="en-IN" dirty="0" smtClean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endParaRPr lang="en-IN" dirty="0" smtClean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IN" dirty="0" smtClean="0">
                <a:solidFill>
                  <a:srgbClr val="FF0000"/>
                </a:solidFill>
              </a:rPr>
              <a:t>Intro to </a:t>
            </a:r>
            <a:r>
              <a:rPr lang="en-IN" dirty="0" err="1" smtClean="0">
                <a:solidFill>
                  <a:srgbClr val="FF0000"/>
                </a:solidFill>
              </a:rPr>
              <a:t>Microservices</a:t>
            </a:r>
            <a:r>
              <a:rPr lang="en-IN" dirty="0" smtClean="0">
                <a:solidFill>
                  <a:srgbClr val="FF0000"/>
                </a:solidFill>
              </a:rPr>
              <a:t>  2hrs</a:t>
            </a:r>
          </a:p>
          <a:p>
            <a:pPr marL="285750" indent="-285750">
              <a:buFontTx/>
              <a:buChar char="-"/>
            </a:pPr>
            <a:r>
              <a:rPr lang="en-IN" dirty="0" smtClean="0">
                <a:solidFill>
                  <a:srgbClr val="FF0000"/>
                </a:solidFill>
              </a:rPr>
              <a:t>Django (5 days)</a:t>
            </a:r>
          </a:p>
          <a:p>
            <a:pPr marL="285750" indent="-285750">
              <a:buFontTx/>
              <a:buChar char="-"/>
            </a:pPr>
            <a:r>
              <a:rPr lang="en-IN" dirty="0" smtClean="0">
                <a:solidFill>
                  <a:srgbClr val="FF0000"/>
                </a:solidFill>
              </a:rPr>
              <a:t>Flask – 3 days</a:t>
            </a:r>
          </a:p>
          <a:p>
            <a:pPr marL="285750" indent="-285750">
              <a:buFontTx/>
              <a:buChar char="-"/>
            </a:pPr>
            <a:r>
              <a:rPr lang="en-IN" dirty="0" smtClean="0">
                <a:solidFill>
                  <a:srgbClr val="FF0000"/>
                </a:solidFill>
              </a:rPr>
              <a:t>Fast API with swagger (Open API) – 1 day</a:t>
            </a:r>
          </a:p>
          <a:p>
            <a:r>
              <a:rPr lang="en-IN" dirty="0" smtClean="0"/>
              <a:t>5 days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399032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Top down rendering - FLUX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780" y="1066800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10" name="Picture 9" descr="React.js component hierarchy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4211"/>
            <a:ext cx="9372600" cy="5933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How React works?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24691" y="15240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For Change detection:</a:t>
            </a:r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1) React uses an observer model instead of dirty checking </a:t>
            </a:r>
            <a:r>
              <a:rPr lang="en-US" sz="2800" i="1" dirty="0"/>
              <a:t>(continuous model checking for changes)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That’s </a:t>
            </a:r>
            <a:r>
              <a:rPr lang="en-US" sz="2800" dirty="0"/>
              <a:t>why it doesn't have to calculate what is changed, it knows immediately.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</a:t>
            </a:r>
            <a:r>
              <a:rPr lang="en-US" sz="2800" dirty="0"/>
              <a:t>reduces the calculations and make the app smoother</a:t>
            </a:r>
            <a:r>
              <a:rPr lang="en-US" sz="2800"/>
              <a:t>. </a:t>
            </a: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How React works?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24691" y="12192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/>
              <a:t>For the </a:t>
            </a:r>
            <a:r>
              <a:rPr lang="en-US" sz="2800" b="1" dirty="0"/>
              <a:t>DOM changing challenge</a:t>
            </a:r>
            <a:r>
              <a:rPr lang="en-US" sz="2800" dirty="0"/>
              <a:t> 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2) React builds the tree representation of the DOM in the memory and calculates which DOM element should change.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DOM </a:t>
            </a:r>
            <a:r>
              <a:rPr lang="en-US" sz="2800" dirty="0"/>
              <a:t>manipulation is heavy, and we would like to keep it at the </a:t>
            </a:r>
            <a:r>
              <a:rPr lang="en-US" sz="2800" dirty="0" smtClean="0"/>
              <a:t>minimum</a:t>
            </a:r>
          </a:p>
          <a:p>
            <a:pPr marL="0" indent="0">
              <a:buNone/>
            </a:pPr>
            <a:r>
              <a:rPr lang="en-US" sz="2800" dirty="0" smtClean="0"/>
              <a:t>React </a:t>
            </a:r>
            <a:r>
              <a:rPr lang="en-US" sz="2800" dirty="0"/>
              <a:t>tries to keep as </a:t>
            </a:r>
            <a:r>
              <a:rPr lang="en-US" sz="2800" b="1" dirty="0"/>
              <a:t>much DOM elements untouched as possible</a:t>
            </a:r>
            <a:r>
              <a:rPr lang="en-US" sz="2800" dirty="0"/>
              <a:t>.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Given </a:t>
            </a:r>
            <a:r>
              <a:rPr lang="en-US" sz="2800" dirty="0"/>
              <a:t>the less DOM manipulation can be calculated faster based on the object representation, the costs of the DOM changes are reduced nicely.</a:t>
            </a:r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17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"/>
    </mc:Choice>
    <mc:Fallback xmlns="">
      <p:transition spd="slow" advTm="31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How React Works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0782" y="938066"/>
            <a:ext cx="91232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React </a:t>
            </a:r>
            <a:r>
              <a:rPr lang="en-US" sz="2800" dirty="0"/>
              <a:t>applies changes by running a </a:t>
            </a:r>
            <a:r>
              <a:rPr lang="en-US" sz="2800" dirty="0">
                <a:solidFill>
                  <a:srgbClr val="FF0000"/>
                </a:solidFill>
              </a:rPr>
              <a:t>“diffing” </a:t>
            </a:r>
            <a:r>
              <a:rPr lang="en-US" sz="2800" dirty="0"/>
              <a:t>algorithm, which identifies what has changed. </a:t>
            </a:r>
          </a:p>
          <a:p>
            <a:endParaRPr lang="en-US" sz="2800" dirty="0"/>
          </a:p>
          <a:p>
            <a:r>
              <a:rPr lang="en-US" sz="2800" dirty="0"/>
              <a:t>The second step is “</a:t>
            </a:r>
            <a:r>
              <a:rPr lang="en-US" sz="2800" dirty="0">
                <a:solidFill>
                  <a:srgbClr val="FF0000"/>
                </a:solidFill>
              </a:rPr>
              <a:t>reconciliation”</a:t>
            </a:r>
            <a:r>
              <a:rPr lang="en-US" sz="2800" dirty="0"/>
              <a:t>, where it updates the DOM with the results of diff</a:t>
            </a:r>
            <a:r>
              <a:rPr lang="en-US" sz="2800" dirty="0" smtClean="0"/>
              <a:t>.</a:t>
            </a:r>
          </a:p>
          <a:p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62745"/>
            <a:ext cx="6339356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0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React Algorithm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780" y="1066800"/>
            <a:ext cx="91232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Virtual DOM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Pure </a:t>
            </a:r>
            <a:r>
              <a:rPr lang="en-US" sz="2800" dirty="0">
                <a:solidFill>
                  <a:srgbClr val="FF0000"/>
                </a:solidFill>
              </a:rPr>
              <a:t>render function:</a:t>
            </a:r>
          </a:p>
          <a:p>
            <a:pPr lvl="1"/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dirty="0"/>
              <a:t>f(d)=v     (take data and render)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f(d’)=v’   (Data changes</a:t>
            </a:r>
            <a:r>
              <a:rPr lang="en-US" sz="2800" dirty="0" smtClean="0"/>
              <a:t>) - Delta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dirty="0"/>
              <a:t>diff(</a:t>
            </a:r>
            <a:r>
              <a:rPr lang="en-US" sz="2800" dirty="0" err="1"/>
              <a:t>v,v</a:t>
            </a:r>
            <a:r>
              <a:rPr lang="en-US" sz="2800" dirty="0"/>
              <a:t>’)= changes </a:t>
            </a:r>
            <a:r>
              <a:rPr lang="en-US" sz="2800" dirty="0" smtClean="0"/>
              <a:t>(</a:t>
            </a:r>
            <a:r>
              <a:rPr lang="en-US" sz="2800" dirty="0"/>
              <a:t>apply diff algorithm to apply DOM </a:t>
            </a:r>
            <a:r>
              <a:rPr lang="en-US" sz="2800" dirty="0" smtClean="0"/>
              <a:t>	            update </a:t>
            </a:r>
            <a:r>
              <a:rPr lang="en-US" sz="2800" dirty="0"/>
              <a:t>where required)</a:t>
            </a: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91" y="717833"/>
            <a:ext cx="4152282" cy="23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80" y="1066800"/>
            <a:ext cx="912322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>
                <a:solidFill>
                  <a:srgbClr val="FF0000"/>
                </a:solidFill>
              </a:rPr>
              <a:t>FilterableProductTable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SearchBar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2"/>
            <a:r>
              <a:rPr lang="en-US" sz="3200" dirty="0" err="1" smtClean="0">
                <a:solidFill>
                  <a:srgbClr val="FF0000"/>
                </a:solidFill>
              </a:rPr>
              <a:t>ProductCategoryRow</a:t>
            </a:r>
            <a:endParaRPr lang="en-US" sz="3200" dirty="0" smtClean="0">
              <a:solidFill>
                <a:srgbClr val="FF0000"/>
              </a:solidFill>
            </a:endParaRPr>
          </a:p>
          <a:p>
            <a:pPr lvl="2"/>
            <a:r>
              <a:rPr lang="en-US" sz="3200" smtClean="0">
                <a:solidFill>
                  <a:srgbClr val="FF0000"/>
                </a:solidFill>
              </a:rPr>
              <a:t>	Product</a:t>
            </a:r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11" name="Picture 10" descr="React.js Tutorial Thinking in Rea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55" y="1343891"/>
            <a:ext cx="3782291" cy="5527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04800" y="4107873"/>
            <a:ext cx="464820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u="sng" dirty="0">
                <a:hlinkClick r:id="rId3"/>
              </a:rPr>
              <a:t>S</a:t>
            </a:r>
            <a:r>
              <a:rPr lang="en-US" sz="2400" u="sng" dirty="0" smtClean="0">
                <a:hlinkClick r:id="rId3"/>
              </a:rPr>
              <a:t>ingle </a:t>
            </a:r>
            <a:r>
              <a:rPr lang="en-US" sz="2400" u="sng" dirty="0">
                <a:hlinkClick r:id="rId3"/>
              </a:rPr>
              <a:t>R</a:t>
            </a:r>
            <a:r>
              <a:rPr lang="en-US" sz="2400" u="sng" dirty="0" smtClean="0">
                <a:hlinkClick r:id="rId3"/>
              </a:rPr>
              <a:t>esponsibility </a:t>
            </a:r>
            <a:r>
              <a:rPr lang="en-US" sz="2400" u="sng" dirty="0">
                <a:hlinkClick r:id="rId3"/>
              </a:rPr>
              <a:t>P</a:t>
            </a:r>
            <a:r>
              <a:rPr lang="en-US" sz="2400" u="sng" dirty="0" smtClean="0">
                <a:hlinkClick r:id="rId3"/>
              </a:rPr>
              <a:t>rinciple</a:t>
            </a:r>
            <a:r>
              <a:rPr lang="en-US" sz="2400" dirty="0"/>
              <a:t> 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esign  </a:t>
            </a:r>
            <a:r>
              <a:rPr lang="en-US" sz="2400" dirty="0"/>
              <a:t>components to be responsible for only one thing.</a:t>
            </a:r>
          </a:p>
        </p:txBody>
      </p:sp>
    </p:spTree>
    <p:extLst>
      <p:ext uri="{BB962C8B-B14F-4D97-AF65-F5344CB8AC3E}">
        <p14:creationId xmlns:p14="http://schemas.microsoft.com/office/powerpoint/2010/main" val="285590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80" y="1066800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4" name="Picture 13" descr="React.js component hierarch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10" y="584775"/>
            <a:ext cx="9372600" cy="5933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7239000" y="5867400"/>
            <a:ext cx="11430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5200" y="609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rot="16200000" flipH="1">
            <a:off x="7639050" y="5695950"/>
            <a:ext cx="228600" cy="114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80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72096"/>
            <a:ext cx="4638059" cy="406670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09" y="1255776"/>
            <a:ext cx="6934200" cy="4992624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62" y="1117283"/>
            <a:ext cx="5565693" cy="46751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1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636" y="27708"/>
            <a:ext cx="9178636" cy="50569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rgbClr val="FFFF00"/>
                </a:solidFill>
              </a:rPr>
              <a:t>Agenda</a:t>
            </a:r>
            <a:endParaRPr lang="en-IN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6" y="547254"/>
            <a:ext cx="8229600" cy="4525963"/>
          </a:xfrm>
        </p:spPr>
        <p:txBody>
          <a:bodyPr>
            <a:noAutofit/>
          </a:bodyPr>
          <a:lstStyle/>
          <a:p>
            <a:r>
              <a:rPr lang="en-IN" sz="1800" dirty="0" smtClean="0"/>
              <a:t>Introduction to React </a:t>
            </a:r>
            <a:r>
              <a:rPr lang="en-IN" sz="1800" dirty="0" err="1" smtClean="0"/>
              <a:t>js</a:t>
            </a:r>
            <a:endParaRPr lang="en-IN" sz="1800" dirty="0" smtClean="0"/>
          </a:p>
          <a:p>
            <a:r>
              <a:rPr lang="en-IN" sz="1800" dirty="0" smtClean="0"/>
              <a:t>How React  works (virtual DOM)</a:t>
            </a:r>
          </a:p>
          <a:p>
            <a:r>
              <a:rPr lang="en-IN" sz="1800" dirty="0" smtClean="0"/>
              <a:t>Creating react app from scratch with </a:t>
            </a:r>
            <a:r>
              <a:rPr lang="en-IN" sz="1800" dirty="0" err="1" smtClean="0"/>
              <a:t>webpack</a:t>
            </a:r>
            <a:r>
              <a:rPr lang="en-IN" sz="1800" dirty="0" smtClean="0"/>
              <a:t> configuration and HMR.</a:t>
            </a:r>
          </a:p>
          <a:p>
            <a:r>
              <a:rPr lang="en-IN" sz="1800" dirty="0" smtClean="0"/>
              <a:t>React components and composition and sharing components with NPM</a:t>
            </a:r>
          </a:p>
          <a:p>
            <a:r>
              <a:rPr lang="en-IN" sz="1800" dirty="0"/>
              <a:t>Props and states</a:t>
            </a:r>
            <a:endParaRPr lang="en-IN" sz="1800" dirty="0" smtClean="0"/>
          </a:p>
          <a:p>
            <a:r>
              <a:rPr lang="en-IN" sz="1800" dirty="0" smtClean="0"/>
              <a:t>Data flow and events in React </a:t>
            </a:r>
            <a:r>
              <a:rPr lang="en-IN" sz="1800" dirty="0" err="1" smtClean="0"/>
              <a:t>js</a:t>
            </a:r>
            <a:endParaRPr lang="en-IN" sz="1800" dirty="0" smtClean="0"/>
          </a:p>
          <a:p>
            <a:r>
              <a:rPr lang="en-IN" sz="1800" dirty="0" smtClean="0"/>
              <a:t>Working with SFC and HOC</a:t>
            </a:r>
          </a:p>
          <a:p>
            <a:r>
              <a:rPr lang="en-IN" sz="1800" dirty="0" smtClean="0"/>
              <a:t>React Context API with </a:t>
            </a:r>
            <a:r>
              <a:rPr lang="en-IN" sz="1800" dirty="0" err="1" smtClean="0"/>
              <a:t>useContext</a:t>
            </a:r>
            <a:r>
              <a:rPr lang="en-IN" sz="1800" dirty="0" smtClean="0"/>
              <a:t> hook</a:t>
            </a:r>
          </a:p>
          <a:p>
            <a:r>
              <a:rPr lang="en-IN" sz="1800" dirty="0" smtClean="0"/>
              <a:t>Component life cycle with error handling </a:t>
            </a:r>
          </a:p>
          <a:p>
            <a:r>
              <a:rPr lang="en-IN" sz="1800" dirty="0" smtClean="0"/>
              <a:t>Styling in React with bootstrap and material UI</a:t>
            </a:r>
          </a:p>
          <a:p>
            <a:r>
              <a:rPr lang="en-IN" sz="1800" dirty="0" smtClean="0"/>
              <a:t>Working with React hooks and custom hooks and </a:t>
            </a:r>
            <a:r>
              <a:rPr lang="en-IN" sz="1800" dirty="0"/>
              <a:t>R</a:t>
            </a:r>
            <a:r>
              <a:rPr lang="en-IN" sz="1800" dirty="0" smtClean="0"/>
              <a:t>x </a:t>
            </a:r>
            <a:r>
              <a:rPr lang="en-IN" sz="1800" dirty="0" err="1" smtClean="0"/>
              <a:t>js</a:t>
            </a:r>
            <a:endParaRPr lang="en-IN" sz="1800" dirty="0" smtClean="0"/>
          </a:p>
          <a:p>
            <a:r>
              <a:rPr lang="en-IN" sz="1800" dirty="0" smtClean="0"/>
              <a:t>Routing and protected routes </a:t>
            </a:r>
          </a:p>
          <a:p>
            <a:r>
              <a:rPr lang="en-IN" sz="1800" dirty="0" smtClean="0"/>
              <a:t>Lazy module loading in React  and RX JS with react /</a:t>
            </a:r>
            <a:r>
              <a:rPr lang="en-IN" sz="1800" dirty="0" err="1" smtClean="0"/>
              <a:t>Redux</a:t>
            </a:r>
            <a:endParaRPr lang="en-IN" sz="1800" dirty="0" smtClean="0"/>
          </a:p>
          <a:p>
            <a:r>
              <a:rPr lang="en-IN" sz="1800" dirty="0" smtClean="0"/>
              <a:t>Unit testing with JEST framework with code coverage</a:t>
            </a:r>
          </a:p>
          <a:p>
            <a:r>
              <a:rPr lang="en-IN" sz="1800" dirty="0" err="1" smtClean="0"/>
              <a:t>Redux</a:t>
            </a:r>
            <a:r>
              <a:rPr lang="en-IN" sz="1800" dirty="0" smtClean="0"/>
              <a:t> and </a:t>
            </a:r>
            <a:r>
              <a:rPr lang="en-IN" sz="1800" dirty="0" err="1" smtClean="0"/>
              <a:t>Redux</a:t>
            </a:r>
            <a:r>
              <a:rPr lang="en-IN" sz="1800" dirty="0" smtClean="0"/>
              <a:t> API with architecture</a:t>
            </a:r>
          </a:p>
          <a:p>
            <a:r>
              <a:rPr lang="en-IN" sz="1800" dirty="0" smtClean="0"/>
              <a:t>Understanding </a:t>
            </a:r>
            <a:r>
              <a:rPr lang="en-IN" sz="1800" dirty="0" err="1" smtClean="0"/>
              <a:t>store,reducers,actions</a:t>
            </a:r>
            <a:r>
              <a:rPr lang="en-IN" sz="1800" dirty="0" smtClean="0"/>
              <a:t>, containers and provider</a:t>
            </a:r>
          </a:p>
          <a:p>
            <a:r>
              <a:rPr lang="en-IN" sz="1800" dirty="0" smtClean="0"/>
              <a:t>Middleware  in </a:t>
            </a:r>
            <a:r>
              <a:rPr lang="en-IN" sz="1800" dirty="0" err="1" smtClean="0"/>
              <a:t>Redux</a:t>
            </a:r>
            <a:r>
              <a:rPr lang="en-IN" sz="1800" dirty="0" smtClean="0"/>
              <a:t> with Security in React</a:t>
            </a:r>
          </a:p>
          <a:p>
            <a:pPr lvl="1"/>
            <a:r>
              <a:rPr lang="en-IN" sz="1600" dirty="0" err="1" smtClean="0"/>
              <a:t>Redux-thunk</a:t>
            </a:r>
            <a:r>
              <a:rPr lang="en-IN" sz="1600" dirty="0" smtClean="0"/>
              <a:t>, redux-saga,redux-logger,redux-selector,redux-observable,redux-promise</a:t>
            </a:r>
          </a:p>
          <a:p>
            <a:r>
              <a:rPr lang="en-IN" sz="1800" dirty="0" err="1"/>
              <a:t>Redux</a:t>
            </a:r>
            <a:r>
              <a:rPr lang="en-IN" sz="1800" dirty="0"/>
              <a:t> with REST API (End  to End case study</a:t>
            </a:r>
            <a:r>
              <a:rPr lang="en-IN" sz="1800" dirty="0" smtClean="0"/>
              <a:t>) and Micro frontend Architecture </a:t>
            </a:r>
            <a:endParaRPr lang="en-IN" sz="1800" dirty="0"/>
          </a:p>
          <a:p>
            <a:pPr lvl="1"/>
            <a:endParaRPr lang="en-IN" sz="1600" dirty="0" smtClean="0"/>
          </a:p>
          <a:p>
            <a:pPr marL="457200" lvl="1" indent="0">
              <a:buNone/>
            </a:pPr>
            <a:endParaRPr lang="en-IN" sz="1600" dirty="0" smtClean="0"/>
          </a:p>
          <a:p>
            <a:endParaRPr lang="en-I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036127" y="1840739"/>
            <a:ext cx="41148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Approach of training: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Explanation of topic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Code demo on the topic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Real time examples on that topic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Doubts session on the topic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Exercise/Assignments on the topic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504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80" y="1066800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39000" y="5867400"/>
            <a:ext cx="11430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5200" y="609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rot="16200000" flipH="1">
            <a:off x="7639050" y="5695950"/>
            <a:ext cx="228600" cy="114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57200" y="0"/>
            <a:ext cx="111252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Down Arrow 14"/>
          <p:cNvSpPr/>
          <p:nvPr/>
        </p:nvSpPr>
        <p:spPr>
          <a:xfrm>
            <a:off x="7391400" y="381000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04800" y="19050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81000" y="4648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81000" y="55626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61682" y="5334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1000" y="6172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3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React Redux case study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6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1 — Write A Detailed Mock of the Screen</a:t>
            </a:r>
          </a:p>
          <a:p>
            <a:r>
              <a:rPr lang="en-US" sz="2800" dirty="0"/>
              <a:t>Mock should include all the data and visual </a:t>
            </a:r>
            <a:r>
              <a:rPr lang="en-US" sz="2800" dirty="0" smtClean="0"/>
              <a:t>effects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" y="1106507"/>
            <a:ext cx="9137074" cy="613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3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2 — Divide The App Into </a:t>
            </a:r>
            <a:r>
              <a:rPr lang="en-US" sz="2800" b="1" dirty="0" smtClean="0"/>
              <a:t>Components</a:t>
            </a:r>
          </a:p>
          <a:p>
            <a:r>
              <a:rPr lang="en-US" sz="2800" dirty="0" smtClean="0"/>
              <a:t>3 </a:t>
            </a:r>
            <a:r>
              <a:rPr lang="en-US" sz="2800" dirty="0"/>
              <a:t>components “</a:t>
            </a:r>
            <a:r>
              <a:rPr lang="en-US" sz="2800" dirty="0" err="1"/>
              <a:t>AddTodo</a:t>
            </a:r>
            <a:r>
              <a:rPr lang="en-US" sz="2800" dirty="0"/>
              <a:t>”, “</a:t>
            </a:r>
            <a:r>
              <a:rPr lang="en-US" sz="2800" dirty="0" err="1"/>
              <a:t>TodoList</a:t>
            </a:r>
            <a:r>
              <a:rPr lang="en-US" sz="2800" dirty="0"/>
              <a:t>” and “Filter” component.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5462" y="4267200"/>
            <a:ext cx="457200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b="1" dirty="0"/>
              <a:t>Redux Terms: “Actions” And “States”</a:t>
            </a:r>
          </a:p>
          <a:p>
            <a:r>
              <a:rPr lang="en-US" sz="2000" b="1" i="1" dirty="0"/>
              <a:t>Every component does two things:</a:t>
            </a:r>
            <a:br>
              <a:rPr lang="en-US" sz="2000" b="1" i="1" dirty="0"/>
            </a:br>
            <a:r>
              <a:rPr lang="en-US" sz="2000" dirty="0"/>
              <a:t>1. Render DOM based on some data. This data is called as </a:t>
            </a:r>
            <a:r>
              <a:rPr lang="en-US" sz="2000" dirty="0" err="1"/>
              <a:t>a“</a:t>
            </a:r>
            <a:r>
              <a:rPr lang="en-US" sz="2000" b="1" dirty="0" err="1"/>
              <a:t>state</a:t>
            </a:r>
            <a:r>
              <a:rPr lang="en-US" sz="2000" dirty="0"/>
              <a:t>”.</a:t>
            </a:r>
            <a:br>
              <a:rPr lang="en-US" sz="2000" dirty="0"/>
            </a:br>
            <a:r>
              <a:rPr lang="en-US" sz="2000" dirty="0"/>
              <a:t>2. Listen to the user and other events and send them to JS functions. These are called </a:t>
            </a:r>
            <a:r>
              <a:rPr lang="en-US" sz="2000" dirty="0" smtClean="0"/>
              <a:t>“</a:t>
            </a:r>
            <a:r>
              <a:rPr lang="en-US" sz="2000" b="1" dirty="0" smtClean="0"/>
              <a:t>Actions</a:t>
            </a:r>
            <a:r>
              <a:rPr lang="en-US" sz="20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6665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React Component Tree</a:t>
            </a:r>
            <a:endParaRPr lang="en-US" sz="2800" b="1" dirty="0"/>
          </a:p>
        </p:txBody>
      </p:sp>
      <p:sp>
        <p:nvSpPr>
          <p:cNvPr id="3" name="Oval 2"/>
          <p:cNvSpPr/>
          <p:nvPr/>
        </p:nvSpPr>
        <p:spPr>
          <a:xfrm>
            <a:off x="3900501" y="2375846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5" name="TextBox 4"/>
          <p:cNvSpPr txBox="1"/>
          <p:nvPr/>
        </p:nvSpPr>
        <p:spPr>
          <a:xfrm>
            <a:off x="3838646" y="2584249"/>
            <a:ext cx="10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Todoapp</a:t>
            </a:r>
            <a:endParaRPr lang="en-IN" b="1" dirty="0"/>
          </a:p>
        </p:txBody>
      </p:sp>
      <p:sp>
        <p:nvSpPr>
          <p:cNvPr id="7" name="Oval 6"/>
          <p:cNvSpPr/>
          <p:nvPr/>
        </p:nvSpPr>
        <p:spPr>
          <a:xfrm>
            <a:off x="144780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9" name="Oval 8"/>
          <p:cNvSpPr/>
          <p:nvPr/>
        </p:nvSpPr>
        <p:spPr>
          <a:xfrm>
            <a:off x="396379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0" name="TextBox 9"/>
          <p:cNvSpPr txBox="1"/>
          <p:nvPr/>
        </p:nvSpPr>
        <p:spPr>
          <a:xfrm>
            <a:off x="3962400" y="4077646"/>
            <a:ext cx="92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Todolist</a:t>
            </a:r>
            <a:endParaRPr lang="en-IN" b="1" dirty="0"/>
          </a:p>
        </p:txBody>
      </p:sp>
      <p:sp>
        <p:nvSpPr>
          <p:cNvPr id="11" name="Oval 10"/>
          <p:cNvSpPr/>
          <p:nvPr/>
        </p:nvSpPr>
        <p:spPr>
          <a:xfrm>
            <a:off x="6688846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2" name="TextBox 11"/>
          <p:cNvSpPr txBox="1"/>
          <p:nvPr/>
        </p:nvSpPr>
        <p:spPr>
          <a:xfrm>
            <a:off x="6614601" y="4094824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</a:t>
            </a:r>
            <a:r>
              <a:rPr lang="en-IN" b="1" dirty="0" smtClean="0"/>
              <a:t>   Filter</a:t>
            </a:r>
            <a:endParaRPr lang="en-IN" b="1" dirty="0"/>
          </a:p>
        </p:txBody>
      </p:sp>
      <p:sp>
        <p:nvSpPr>
          <p:cNvPr id="13" name="Oval 12"/>
          <p:cNvSpPr/>
          <p:nvPr/>
        </p:nvSpPr>
        <p:spPr>
          <a:xfrm>
            <a:off x="972458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4" name="TextBox 13"/>
          <p:cNvSpPr txBox="1"/>
          <p:nvPr/>
        </p:nvSpPr>
        <p:spPr>
          <a:xfrm>
            <a:off x="967355" y="5743584"/>
            <a:ext cx="8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 </a:t>
            </a:r>
            <a:r>
              <a:rPr lang="en-IN" b="1" dirty="0" smtClean="0"/>
              <a:t> </a:t>
            </a:r>
            <a:r>
              <a:rPr lang="en-IN" b="1" dirty="0" err="1" smtClean="0"/>
              <a:t>Todo</a:t>
            </a:r>
            <a:endParaRPr lang="en-IN" b="1" dirty="0"/>
          </a:p>
          <a:p>
            <a:r>
              <a:rPr lang="en-IN" b="1" dirty="0"/>
              <a:t> </a:t>
            </a:r>
            <a:r>
              <a:rPr lang="en-IN" b="1" dirty="0" smtClean="0"/>
              <a:t>   text</a:t>
            </a:r>
            <a:endParaRPr lang="en-IN" b="1" dirty="0"/>
          </a:p>
        </p:txBody>
      </p:sp>
      <p:sp>
        <p:nvSpPr>
          <p:cNvPr id="15" name="Oval 14"/>
          <p:cNvSpPr/>
          <p:nvPr/>
        </p:nvSpPr>
        <p:spPr>
          <a:xfrm>
            <a:off x="2057400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6" name="TextBox 15"/>
          <p:cNvSpPr txBox="1"/>
          <p:nvPr/>
        </p:nvSpPr>
        <p:spPr>
          <a:xfrm>
            <a:off x="2219294" y="579482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Add</a:t>
            </a:r>
            <a:endParaRPr lang="en-IN" b="1" dirty="0"/>
          </a:p>
        </p:txBody>
      </p:sp>
      <p:sp>
        <p:nvSpPr>
          <p:cNvPr id="17" name="Oval 16"/>
          <p:cNvSpPr/>
          <p:nvPr/>
        </p:nvSpPr>
        <p:spPr>
          <a:xfrm>
            <a:off x="3954718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TextBox 17"/>
          <p:cNvSpPr txBox="1"/>
          <p:nvPr/>
        </p:nvSpPr>
        <p:spPr>
          <a:xfrm>
            <a:off x="3866897" y="5743584"/>
            <a:ext cx="109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TodoItem</a:t>
            </a:r>
            <a:endParaRPr lang="en-IN" b="1" dirty="0"/>
          </a:p>
        </p:txBody>
      </p:sp>
      <p:sp>
        <p:nvSpPr>
          <p:cNvPr id="19" name="Oval 18"/>
          <p:cNvSpPr/>
          <p:nvPr/>
        </p:nvSpPr>
        <p:spPr>
          <a:xfrm>
            <a:off x="5774446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0" name="TextBox 19"/>
          <p:cNvSpPr txBox="1"/>
          <p:nvPr/>
        </p:nvSpPr>
        <p:spPr>
          <a:xfrm>
            <a:off x="5936340" y="583513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All</a:t>
            </a:r>
            <a:endParaRPr lang="en-IN" b="1" dirty="0"/>
          </a:p>
        </p:txBody>
      </p:sp>
      <p:sp>
        <p:nvSpPr>
          <p:cNvPr id="21" name="Oval 20"/>
          <p:cNvSpPr/>
          <p:nvPr/>
        </p:nvSpPr>
        <p:spPr>
          <a:xfrm>
            <a:off x="6805805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TextBox 21"/>
          <p:cNvSpPr txBox="1"/>
          <p:nvPr/>
        </p:nvSpPr>
        <p:spPr>
          <a:xfrm>
            <a:off x="6967699" y="5794829"/>
            <a:ext cx="7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Show</a:t>
            </a:r>
            <a:endParaRPr lang="en-IN" b="1" dirty="0"/>
          </a:p>
        </p:txBody>
      </p:sp>
      <p:sp>
        <p:nvSpPr>
          <p:cNvPr id="23" name="Oval 22"/>
          <p:cNvSpPr/>
          <p:nvPr/>
        </p:nvSpPr>
        <p:spPr>
          <a:xfrm>
            <a:off x="7837164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4" name="TextBox 23"/>
          <p:cNvSpPr txBox="1"/>
          <p:nvPr/>
        </p:nvSpPr>
        <p:spPr>
          <a:xfrm>
            <a:off x="7959176" y="57584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done</a:t>
            </a:r>
            <a:endParaRPr lang="en-IN" b="1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343399" y="3149915"/>
            <a:ext cx="1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7" idx="7"/>
          </p:cNvCxnSpPr>
          <p:nvPr/>
        </p:nvCxnSpPr>
        <p:spPr>
          <a:xfrm flipH="1">
            <a:off x="2228289" y="2953581"/>
            <a:ext cx="1657910" cy="106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1" idx="1"/>
          </p:cNvCxnSpPr>
          <p:nvPr/>
        </p:nvCxnSpPr>
        <p:spPr>
          <a:xfrm>
            <a:off x="4723009" y="2914662"/>
            <a:ext cx="2099748" cy="110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3" idx="0"/>
          </p:cNvCxnSpPr>
          <p:nvPr/>
        </p:nvCxnSpPr>
        <p:spPr>
          <a:xfrm flipH="1">
            <a:off x="1429658" y="4673915"/>
            <a:ext cx="295305" cy="964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29127" y="4673915"/>
            <a:ext cx="233073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9" idx="4"/>
          </p:cNvCxnSpPr>
          <p:nvPr/>
        </p:nvCxnSpPr>
        <p:spPr>
          <a:xfrm flipH="1">
            <a:off x="4420989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19" idx="0"/>
          </p:cNvCxnSpPr>
          <p:nvPr/>
        </p:nvCxnSpPr>
        <p:spPr>
          <a:xfrm flipH="1">
            <a:off x="6231646" y="4562323"/>
            <a:ext cx="591111" cy="107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1" idx="4"/>
          </p:cNvCxnSpPr>
          <p:nvPr/>
        </p:nvCxnSpPr>
        <p:spPr>
          <a:xfrm flipH="1">
            <a:off x="7146045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5"/>
            <a:endCxn id="23" idx="0"/>
          </p:cNvCxnSpPr>
          <p:nvPr/>
        </p:nvCxnSpPr>
        <p:spPr>
          <a:xfrm>
            <a:off x="7469335" y="4562323"/>
            <a:ext cx="825029" cy="1036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/>
          <p:cNvSpPr/>
          <p:nvPr/>
        </p:nvSpPr>
        <p:spPr>
          <a:xfrm>
            <a:off x="3802318" y="1131553"/>
            <a:ext cx="1226882" cy="951139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110988" y="14478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Store</a:t>
            </a:r>
            <a:endParaRPr lang="en-IN" b="1" dirty="0"/>
          </a:p>
        </p:txBody>
      </p:sp>
      <p:sp>
        <p:nvSpPr>
          <p:cNvPr id="49" name="Down Arrow 48"/>
          <p:cNvSpPr/>
          <p:nvPr/>
        </p:nvSpPr>
        <p:spPr>
          <a:xfrm>
            <a:off x="4183743" y="2082692"/>
            <a:ext cx="388257" cy="2931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/>
          <p:cNvSpPr txBox="1"/>
          <p:nvPr/>
        </p:nvSpPr>
        <p:spPr>
          <a:xfrm>
            <a:off x="1387422" y="4123469"/>
            <a:ext cx="103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AddTodo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1463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 — List State and Actions For Each </a:t>
            </a:r>
            <a:r>
              <a:rPr lang="en-US" sz="2800" b="1" dirty="0" smtClean="0"/>
              <a:t>Component</a:t>
            </a:r>
          </a:p>
          <a:p>
            <a:endParaRPr lang="en-US" sz="2800" b="1" dirty="0"/>
          </a:p>
          <a:p>
            <a:r>
              <a:rPr lang="en-US" sz="2800" dirty="0"/>
              <a:t>Make sure to take a careful look at each component from STEP 2, and list of States and Actions for each one of them.</a:t>
            </a:r>
          </a:p>
          <a:p>
            <a:endParaRPr lang="en-US" sz="2800" dirty="0" smtClean="0"/>
          </a:p>
          <a:p>
            <a:r>
              <a:rPr lang="en-US" sz="2800" dirty="0" smtClean="0"/>
              <a:t>We </a:t>
            </a:r>
            <a:r>
              <a:rPr lang="en-US" sz="2800" dirty="0"/>
              <a:t>have 3 components “</a:t>
            </a:r>
            <a:r>
              <a:rPr lang="en-US" sz="2800" dirty="0" err="1"/>
              <a:t>AddTodo</a:t>
            </a:r>
            <a:r>
              <a:rPr lang="en-US" sz="2800" dirty="0"/>
              <a:t>”, “</a:t>
            </a:r>
            <a:r>
              <a:rPr lang="en-US" sz="2800" dirty="0" err="1"/>
              <a:t>TodoList</a:t>
            </a:r>
            <a:r>
              <a:rPr lang="en-US" sz="2800" dirty="0"/>
              <a:t>” and “Filter” component. Let’s list Actions and States for each one of them.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/>
              <a:t>3.1 </a:t>
            </a:r>
            <a:r>
              <a:rPr lang="en-US" sz="2800" b="1" dirty="0" err="1"/>
              <a:t>AddTodo</a:t>
            </a:r>
            <a:r>
              <a:rPr lang="en-US" sz="2800" b="1" dirty="0"/>
              <a:t> Component — State And Actions</a:t>
            </a:r>
          </a:p>
          <a:p>
            <a:r>
              <a:rPr lang="en-US" sz="2800" dirty="0"/>
              <a:t>In this component, we have no state since the component look and feel doesn’t change based on any data but it needs to let other components know when the user creates a new </a:t>
            </a:r>
            <a:r>
              <a:rPr lang="en-US" sz="2800" dirty="0" err="1"/>
              <a:t>Todo</a:t>
            </a:r>
            <a:r>
              <a:rPr lang="en-US" sz="2800" dirty="0"/>
              <a:t>. Let’s call this action “</a:t>
            </a:r>
            <a:r>
              <a:rPr lang="en-US" sz="2800" b="1" dirty="0"/>
              <a:t>ADD_TODO</a:t>
            </a:r>
            <a:r>
              <a:rPr lang="en-US" sz="2800" dirty="0"/>
              <a:t>”.</a:t>
            </a:r>
          </a:p>
          <a:p>
            <a:r>
              <a:rPr lang="en-US" sz="2800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956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700/1*OrfmEw_gPw5kQ3ZO5AjzE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96982"/>
            <a:ext cx="9162296" cy="67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3.2 </a:t>
            </a:r>
            <a:r>
              <a:rPr lang="en-US" sz="2800" b="1" dirty="0" err="1"/>
              <a:t>TodoList</a:t>
            </a:r>
            <a:r>
              <a:rPr lang="en-US" sz="2800" b="1" dirty="0"/>
              <a:t> Component — State And Actions</a:t>
            </a:r>
          </a:p>
          <a:p>
            <a:r>
              <a:rPr lang="en-US" sz="2800" dirty="0" err="1"/>
              <a:t>TodoList</a:t>
            </a:r>
            <a:r>
              <a:rPr lang="en-US" sz="2800" dirty="0"/>
              <a:t> component needs an array of </a:t>
            </a:r>
            <a:r>
              <a:rPr lang="en-US" sz="2800" dirty="0" err="1"/>
              <a:t>Todo</a:t>
            </a:r>
            <a:r>
              <a:rPr lang="en-US" sz="2800" dirty="0"/>
              <a:t> items to render itself, so it need a state, let’s call it </a:t>
            </a:r>
            <a:r>
              <a:rPr lang="en-US" sz="2800" b="1" dirty="0" err="1"/>
              <a:t>Todos</a:t>
            </a:r>
            <a:r>
              <a:rPr lang="en-US" sz="2800" b="1" dirty="0"/>
              <a:t> </a:t>
            </a:r>
            <a:r>
              <a:rPr lang="en-US" sz="2800" dirty="0"/>
              <a:t>(Array).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</a:t>
            </a:r>
            <a:r>
              <a:rPr lang="en-US" sz="2800" dirty="0"/>
              <a:t>also needs to know which “Filter” is turned on to appropriately display (or hide) </a:t>
            </a:r>
            <a:r>
              <a:rPr lang="en-US" sz="2800" dirty="0" err="1"/>
              <a:t>Todo</a:t>
            </a:r>
            <a:r>
              <a:rPr lang="en-US" sz="2800" dirty="0"/>
              <a:t> items, it needs another state, let’s call it “</a:t>
            </a:r>
            <a:r>
              <a:rPr lang="en-US" sz="2800" b="1" dirty="0" err="1"/>
              <a:t>VisibilityFilter</a:t>
            </a:r>
            <a:r>
              <a:rPr lang="en-US" sz="2800" dirty="0"/>
              <a:t>” (</a:t>
            </a:r>
            <a:r>
              <a:rPr lang="en-US" sz="2800" dirty="0" err="1"/>
              <a:t>boolean</a:t>
            </a:r>
            <a:r>
              <a:rPr lang="en-US" sz="2800" dirty="0"/>
              <a:t>).</a:t>
            </a:r>
          </a:p>
          <a:p>
            <a:endParaRPr lang="en-US" sz="2800" dirty="0" smtClean="0"/>
          </a:p>
          <a:p>
            <a:r>
              <a:rPr lang="en-US" sz="2800" dirty="0" smtClean="0"/>
              <a:t>it </a:t>
            </a:r>
            <a:r>
              <a:rPr lang="en-US" sz="2800" dirty="0"/>
              <a:t>allows us to toggle </a:t>
            </a:r>
            <a:r>
              <a:rPr lang="en-US" sz="2800" dirty="0" err="1"/>
              <a:t>Todo</a:t>
            </a:r>
            <a:r>
              <a:rPr lang="en-US" sz="2800" dirty="0"/>
              <a:t> item’s status to completed and not completed.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We </a:t>
            </a:r>
            <a:r>
              <a:rPr lang="en-US" sz="2800" dirty="0"/>
              <a:t>need to let other components know about this toggle as well. Let’s call this action “</a:t>
            </a:r>
            <a:r>
              <a:rPr lang="en-US" sz="2800" b="1" dirty="0"/>
              <a:t>TOGGLE_TODO</a:t>
            </a:r>
            <a:r>
              <a:rPr lang="en-US" sz="2800" dirty="0"/>
              <a:t>”</a:t>
            </a:r>
          </a:p>
          <a:p>
            <a:r>
              <a:rPr lang="en-US" sz="2800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095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max/700/1*waJ9BucAT9qW_sHcqNOB_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7" y="79374"/>
            <a:ext cx="9218638" cy="67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43200" y="685800"/>
            <a:ext cx="594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3.2 </a:t>
            </a:r>
            <a:r>
              <a:rPr lang="en-US" sz="2400" b="1" dirty="0" err="1"/>
              <a:t>TodoList</a:t>
            </a:r>
            <a:r>
              <a:rPr lang="en-US" sz="2400" b="1" dirty="0"/>
              <a:t> Component — State And Actions</a:t>
            </a:r>
          </a:p>
        </p:txBody>
      </p:sp>
    </p:spTree>
    <p:extLst>
      <p:ext uri="{BB962C8B-B14F-4D97-AF65-F5344CB8AC3E}">
        <p14:creationId xmlns:p14="http://schemas.microsoft.com/office/powerpoint/2010/main" val="20751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3.3 Filter Component — State And Actions</a:t>
            </a:r>
          </a:p>
          <a:p>
            <a:endParaRPr lang="en-US" sz="2800" dirty="0" smtClean="0"/>
          </a:p>
          <a:p>
            <a:r>
              <a:rPr lang="en-US" sz="2800" dirty="0" smtClean="0"/>
              <a:t>Filter </a:t>
            </a:r>
            <a:r>
              <a:rPr lang="en-US" sz="2800" dirty="0"/>
              <a:t>component renders itself as a Link or as a simple text depending on if it’s active or not.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Let’s </a:t>
            </a:r>
            <a:r>
              <a:rPr lang="en-US" sz="2800" dirty="0"/>
              <a:t>call this state as “</a:t>
            </a:r>
            <a:r>
              <a:rPr lang="en-US" sz="2800" b="1" dirty="0" err="1"/>
              <a:t>CurrentFilter</a:t>
            </a:r>
            <a:r>
              <a:rPr lang="en-US" sz="2800" dirty="0"/>
              <a:t>”.</a:t>
            </a:r>
          </a:p>
          <a:p>
            <a:endParaRPr lang="en-US" sz="2800" dirty="0" smtClean="0"/>
          </a:p>
          <a:p>
            <a:r>
              <a:rPr lang="en-US" sz="2800" dirty="0" smtClean="0"/>
              <a:t>Filter </a:t>
            </a:r>
            <a:r>
              <a:rPr lang="en-US" sz="2800" dirty="0"/>
              <a:t>component also needs to let other components know when a user clicks on it. Let’s call this actions, “</a:t>
            </a:r>
            <a:r>
              <a:rPr lang="en-US" sz="2800" b="1" dirty="0"/>
              <a:t>SET_VIBILITY_FILTER</a:t>
            </a:r>
            <a:r>
              <a:rPr lang="en-US" sz="2800" dirty="0"/>
              <a:t>”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56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76" y="-1457"/>
            <a:ext cx="9130324" cy="62214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FF00"/>
                </a:solidFill>
              </a:rPr>
              <a:t>Web Challenge Now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8568952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800" dirty="0" smtClean="0"/>
          </a:p>
          <a:p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6000"/>
            <a:ext cx="4159218" cy="2338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68344" y="1455343"/>
            <a:ext cx="1152128" cy="470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http://s.tmocache.com/content/dam/tmo/en-p/cell-phones/apple-iphone-6/all/stills/browse-apple-iphone-6-all.jpg/_jcr_content/renditions/cq5dam.web.280.28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836712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pad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85800"/>
            <a:ext cx="154362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09600"/>
            <a:ext cx="202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0"/>
            <a:ext cx="206316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/>
          </p:nvPr>
        </p:nvGraphicFramePr>
        <p:xfrm>
          <a:off x="304800" y="3924300"/>
          <a:ext cx="8686800" cy="316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9616" y="6488668"/>
            <a:ext cx="153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Structure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0" y="64770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Style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93663" y="647700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8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189"/>
    </mc:Choice>
    <mc:Fallback xmlns="">
      <p:transition spd="slow" advTm="960189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iro.medium.com/max/700/1*3G9ycPVPovZPu35rGW3F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19259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52800" y="914400"/>
            <a:ext cx="5554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3.3 Filter Component — State And Actions</a:t>
            </a:r>
          </a:p>
        </p:txBody>
      </p:sp>
    </p:spTree>
    <p:extLst>
      <p:ext uri="{BB962C8B-B14F-4D97-AF65-F5344CB8AC3E}">
        <p14:creationId xmlns:p14="http://schemas.microsoft.com/office/powerpoint/2010/main" val="18108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26" y="16455"/>
            <a:ext cx="9137073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4 — Create Action Creators For Each Action</a:t>
            </a:r>
          </a:p>
          <a:p>
            <a:r>
              <a:rPr lang="en-US" sz="2800" dirty="0"/>
              <a:t>We have total 3 actions: ADD_TODO, TOGGLE_TODO and SET_VISIBILITY_FILTER. 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/>
              <a:t>Redux Term: “Reducers”</a:t>
            </a:r>
          </a:p>
          <a:p>
            <a:r>
              <a:rPr lang="en-US" sz="2800" dirty="0"/>
              <a:t>Reducers are functions that take “state” from Redux and “action” JSON object and returns a new “state” to be stored back in Redux.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1. Reducer functions are called by the “Container” containers when there is a user action.</a:t>
            </a:r>
            <a:br>
              <a:rPr lang="en-US" sz="2800" dirty="0"/>
            </a:br>
            <a:r>
              <a:rPr lang="en-US" sz="2800" dirty="0"/>
              <a:t>2. If the reducer changes the state, Redux passes the new state to each component and React re-renders each component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79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26" y="16455"/>
            <a:ext cx="9137073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5 — Write Reducers For Each Action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/>
              <a:t>Redux Term: “Presentational” and “Container” Components</a:t>
            </a:r>
          </a:p>
          <a:p>
            <a:r>
              <a:rPr lang="en-US" sz="2800" dirty="0"/>
              <a:t>Keeping React and Redux logic inside each component can make it messy, so Redux recommends creating a dummy presentation only component called “Presentational” component and a parent wrapper component called “Container” component that deals w/ Redux, dispatch “Actions” and more. 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 parent Container then passes the data to the presentational component, handle events, deal with React on behalf of Presentational component.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730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iro.medium.com/max/700/1*inU9OmAFSDYKFm8pstsCD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088357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126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6.1 — Implement </a:t>
            </a:r>
            <a:r>
              <a:rPr lang="en-US" sz="2800" b="1" i="1" dirty="0" err="1"/>
              <a:t>AddTodoForm</a:t>
            </a:r>
            <a:r>
              <a:rPr lang="en-US" sz="2800" b="1" i="1" dirty="0"/>
              <a:t> Presentational Component</a:t>
            </a:r>
            <a:endParaRPr lang="en-US" sz="2800" b="1" dirty="0"/>
          </a:p>
        </p:txBody>
      </p:sp>
      <p:pic>
        <p:nvPicPr>
          <p:cNvPr id="13318" name="Picture 6" descr="https://miro.medium.com/max/700/1*WlASUkXRWSGaFZdZJXXiR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067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126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6.2 — Implement </a:t>
            </a:r>
            <a:r>
              <a:rPr lang="en-US" sz="2800" b="1" dirty="0" err="1"/>
              <a:t>TodoList</a:t>
            </a:r>
            <a:r>
              <a:rPr lang="en-US" sz="2800" b="1" dirty="0"/>
              <a:t> Presentational Component</a:t>
            </a:r>
          </a:p>
        </p:txBody>
      </p:sp>
      <p:pic>
        <p:nvPicPr>
          <p:cNvPr id="13316" name="Picture 4" descr="https://miro.medium.com/max/700/1*u1CX5abgafgbt3x-IgJ36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065172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5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126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6.3 — Implement Link Presentational Component</a:t>
            </a:r>
          </a:p>
        </p:txBody>
      </p:sp>
      <p:pic>
        <p:nvPicPr>
          <p:cNvPr id="14338" name="Picture 2" descr="https://miro.medium.com/max/700/1*5WQbEnAhRP6fmfiCjOeS4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346"/>
            <a:ext cx="9144000" cy="61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9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126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7 — Create Container Component </a:t>
            </a:r>
            <a:endParaRPr lang="en-US" sz="2800" b="1" dirty="0" smtClean="0"/>
          </a:p>
          <a:p>
            <a:r>
              <a:rPr lang="en-US" sz="2800" b="1" dirty="0"/>
              <a:t>7.1 Create Container Component — </a:t>
            </a:r>
            <a:r>
              <a:rPr lang="en-US" sz="2800" b="1" dirty="0" err="1"/>
              <a:t>AddTodo</a:t>
            </a:r>
            <a:endParaRPr lang="en-US" sz="2800" b="1" dirty="0"/>
          </a:p>
          <a:p>
            <a:endParaRPr lang="en-US" sz="2800" b="1" dirty="0"/>
          </a:p>
        </p:txBody>
      </p:sp>
      <p:pic>
        <p:nvPicPr>
          <p:cNvPr id="16386" name="Picture 2" descr="https://miro.medium.com/max/700/1*ElBMxdAUzuVJ343uAlCV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5240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7.2 Create Container Component — </a:t>
            </a:r>
            <a:r>
              <a:rPr lang="en-US" sz="2800" b="1" dirty="0" err="1"/>
              <a:t>TodoList</a:t>
            </a:r>
            <a:r>
              <a:rPr lang="en-US" sz="2800" b="1" dirty="0"/>
              <a:t> Container</a:t>
            </a:r>
          </a:p>
        </p:txBody>
      </p:sp>
      <p:pic>
        <p:nvPicPr>
          <p:cNvPr id="17410" name="Picture 2" descr="https://miro.medium.com/max/700/1*malT38rul36L0Ygbt1Jjz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" y="838200"/>
            <a:ext cx="881560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2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84942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7.3 Create Container Component — Filter Container</a:t>
            </a:r>
          </a:p>
        </p:txBody>
      </p:sp>
      <p:pic>
        <p:nvPicPr>
          <p:cNvPr id="18434" name="Picture 2" descr="https://miro.medium.com/max/700/1*1Kgo8pIxbLAkuBho6aQQe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8162"/>
            <a:ext cx="9144000" cy="614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Introduction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1136541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308" y="5410200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React Goal : </a:t>
            </a:r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/>
              <a:t>Building </a:t>
            </a:r>
            <a:r>
              <a:rPr lang="en-US" sz="2800" b="1" dirty="0"/>
              <a:t>large applications with data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that </a:t>
            </a:r>
            <a:r>
              <a:rPr lang="en-US" sz="2800" b="1" dirty="0"/>
              <a:t>changes over time</a:t>
            </a:r>
            <a:r>
              <a:rPr lang="en-US" sz="2800" dirty="0"/>
              <a:t>.</a:t>
            </a:r>
          </a:p>
          <a:p>
            <a:pPr algn="ctr"/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79" y="1371600"/>
            <a:ext cx="82772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22" y="3449781"/>
            <a:ext cx="51054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3" y="3382673"/>
            <a:ext cx="3046637" cy="188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00"/>
    </mc:Choice>
    <mc:Fallback xmlns="">
      <p:transition spd="slow" advTm="1175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342900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8 — Finally Bring Them All Together</a:t>
            </a:r>
          </a:p>
        </p:txBody>
      </p:sp>
    </p:spTree>
    <p:extLst>
      <p:ext uri="{BB962C8B-B14F-4D97-AF65-F5344CB8AC3E}">
        <p14:creationId xmlns:p14="http://schemas.microsoft.com/office/powerpoint/2010/main" val="34935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Editors for React JS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676400"/>
            <a:ext cx="86106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Sublime Text 3.0  with Babel plugin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Eclipse 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Visual Studio 2013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Jet Brains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JS Fiddle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	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://jsfiddle.net/guillaumemaka/jwm6k66c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        (Google search: </a:t>
            </a:r>
            <a:r>
              <a:rPr lang="en-US" sz="2800" dirty="0" smtClean="0">
                <a:solidFill>
                  <a:srgbClr val="FF0000"/>
                </a:solidFill>
              </a:rPr>
              <a:t>react fiddle </a:t>
            </a:r>
            <a:r>
              <a:rPr lang="en-US" sz="2800" dirty="0" smtClean="0"/>
              <a:t>to get above link)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26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Build tools / Bundlers with HMRE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008" y="1572096"/>
            <a:ext cx="79793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Install node </a:t>
            </a:r>
            <a:r>
              <a:rPr lang="en-US" sz="2800" dirty="0" err="1" smtClean="0"/>
              <a:t>js</a:t>
            </a:r>
            <a:r>
              <a:rPr lang="en-US" sz="2800" dirty="0" smtClean="0"/>
              <a:t> from nodejs.org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C:\&gt; node -version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C</a:t>
            </a:r>
            <a:r>
              <a:rPr lang="en-US" sz="2800" smtClean="0"/>
              <a:t>:\&gt;npx </a:t>
            </a:r>
            <a:r>
              <a:rPr lang="en-US" sz="2800" dirty="0" smtClean="0"/>
              <a:t>install create-react-app -g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C:\&gt;create-react-app  </a:t>
            </a:r>
            <a:r>
              <a:rPr lang="en-US" sz="2800" dirty="0" err="1" smtClean="0"/>
              <a:t>reactproject</a:t>
            </a: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800" dirty="0" smtClean="0"/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3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with Typescript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780" y="1572096"/>
            <a:ext cx="907472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/>
              <a:t>$ </a:t>
            </a:r>
            <a:r>
              <a:rPr lang="en-IN" sz="3200" b="1" dirty="0" err="1"/>
              <a:t>npx</a:t>
            </a:r>
            <a:r>
              <a:rPr lang="en-IN" sz="3200" b="1" dirty="0"/>
              <a:t> create-react-app </a:t>
            </a:r>
            <a:r>
              <a:rPr lang="en-IN" sz="3200" b="1" dirty="0" err="1"/>
              <a:t>ts</a:t>
            </a:r>
            <a:r>
              <a:rPr lang="en-IN" sz="3200" b="1" dirty="0"/>
              <a:t>-app --template </a:t>
            </a:r>
            <a:r>
              <a:rPr lang="en-IN" sz="3200" b="1" dirty="0" smtClean="0"/>
              <a:t>typescript</a:t>
            </a:r>
          </a:p>
          <a:p>
            <a:pPr>
              <a:lnSpc>
                <a:spcPct val="150000"/>
              </a:lnSpc>
            </a:pPr>
            <a:r>
              <a:rPr lang="en-IN" sz="3200" b="1" dirty="0" smtClean="0"/>
              <a:t>$ cd </a:t>
            </a:r>
            <a:r>
              <a:rPr lang="en-IN" sz="3200" b="1" dirty="0" err="1" smtClean="0"/>
              <a:t>ts</a:t>
            </a:r>
            <a:r>
              <a:rPr lang="en-IN" sz="3200" b="1" dirty="0" smtClean="0"/>
              <a:t>-app</a:t>
            </a:r>
          </a:p>
          <a:p>
            <a:pPr>
              <a:lnSpc>
                <a:spcPct val="150000"/>
              </a:lnSpc>
            </a:pPr>
            <a:r>
              <a:rPr lang="en-IN" sz="3200" b="1" dirty="0" smtClean="0"/>
              <a:t>$ </a:t>
            </a:r>
            <a:r>
              <a:rPr lang="en-IN" sz="3200" b="1" dirty="0" err="1" smtClean="0"/>
              <a:t>npm</a:t>
            </a:r>
            <a:r>
              <a:rPr lang="en-IN" sz="3200" b="1" dirty="0" smtClean="0"/>
              <a:t> start</a:t>
            </a:r>
          </a:p>
          <a:p>
            <a:pPr>
              <a:lnSpc>
                <a:spcPct val="150000"/>
              </a:lnSpc>
            </a:pPr>
            <a:endParaRPr lang="en-US" sz="3200" dirty="0" smtClean="0"/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758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build and deployment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780" y="1572096"/>
            <a:ext cx="9074729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 smtClean="0"/>
              <a:t> $ </a:t>
            </a:r>
            <a:r>
              <a:rPr lang="en-IN" sz="3200" b="1" dirty="0" err="1" smtClean="0"/>
              <a:t>npm</a:t>
            </a:r>
            <a:r>
              <a:rPr lang="en-IN" sz="3200" b="1" dirty="0" smtClean="0"/>
              <a:t> run build</a:t>
            </a:r>
          </a:p>
          <a:p>
            <a:pPr>
              <a:lnSpc>
                <a:spcPct val="150000"/>
              </a:lnSpc>
            </a:pPr>
            <a:r>
              <a:rPr lang="en-IN" sz="3200" b="1" dirty="0"/>
              <a:t> </a:t>
            </a:r>
            <a:r>
              <a:rPr lang="en-IN" sz="3200" b="1" dirty="0" smtClean="0"/>
              <a:t>  </a:t>
            </a:r>
            <a:r>
              <a:rPr lang="en-IN" sz="3200" dirty="0" smtClean="0"/>
              <a:t>Observe build folder with resources</a:t>
            </a:r>
          </a:p>
          <a:p>
            <a:pPr>
              <a:lnSpc>
                <a:spcPct val="150000"/>
              </a:lnSpc>
            </a:pPr>
            <a:r>
              <a:rPr lang="en-IN" sz="3200" b="1" dirty="0" smtClean="0"/>
              <a:t> $ </a:t>
            </a:r>
            <a:r>
              <a:rPr lang="en-IN" sz="3200" b="1" dirty="0" err="1" smtClean="0"/>
              <a:t>npm</a:t>
            </a:r>
            <a:r>
              <a:rPr lang="en-IN" sz="3200" b="1" dirty="0" smtClean="0"/>
              <a:t> </a:t>
            </a:r>
            <a:r>
              <a:rPr lang="en-IN" sz="3200" b="1" dirty="0"/>
              <a:t>install -g serve</a:t>
            </a:r>
          </a:p>
          <a:p>
            <a:pPr>
              <a:lnSpc>
                <a:spcPct val="150000"/>
              </a:lnSpc>
            </a:pPr>
            <a:r>
              <a:rPr lang="en-IN" sz="3200" b="1" dirty="0"/>
              <a:t> </a:t>
            </a:r>
            <a:r>
              <a:rPr lang="en-IN" sz="3200" b="1" dirty="0" smtClean="0"/>
              <a:t>$ serve </a:t>
            </a:r>
            <a:r>
              <a:rPr lang="en-IN" sz="3200" b="1" dirty="0"/>
              <a:t>-s build</a:t>
            </a:r>
          </a:p>
          <a:p>
            <a:pPr>
              <a:lnSpc>
                <a:spcPct val="150000"/>
              </a:lnSpc>
            </a:pPr>
            <a:endParaRPr lang="en-IN" sz="3200" b="1" dirty="0"/>
          </a:p>
          <a:p>
            <a:pPr>
              <a:lnSpc>
                <a:spcPct val="150000"/>
              </a:lnSpc>
            </a:pPr>
            <a:r>
              <a:rPr lang="en-IN" sz="3200" b="1" dirty="0"/>
              <a:t>Find out more about deployment here</a:t>
            </a:r>
            <a:r>
              <a:rPr lang="en-IN" sz="3200" b="1" dirty="0" smtClean="0"/>
              <a:t>:</a:t>
            </a:r>
            <a:endParaRPr lang="en-IN" sz="3200" b="1" dirty="0"/>
          </a:p>
          <a:p>
            <a:pPr>
              <a:lnSpc>
                <a:spcPct val="150000"/>
              </a:lnSpc>
            </a:pPr>
            <a:r>
              <a:rPr lang="en-IN" sz="3200" b="1" dirty="0"/>
              <a:t>  bit.ly/CRA-deploy</a:t>
            </a:r>
            <a:endParaRPr lang="en-US" sz="3200" dirty="0" smtClean="0"/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45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JSX – JavaScript  and XML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90" y="951920"/>
            <a:ext cx="912322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u="sng" dirty="0">
                <a:hlinkClick r:id="rId3"/>
              </a:rPr>
              <a:t>JSX</a:t>
            </a:r>
            <a:r>
              <a:rPr lang="en-US" sz="2800" dirty="0"/>
              <a:t> is a XML-like syntax extension to </a:t>
            </a:r>
            <a:r>
              <a:rPr lang="en-US" sz="2800" dirty="0" err="1"/>
              <a:t>ECMAScript</a:t>
            </a:r>
            <a:r>
              <a:rPr lang="en-US" sz="2800" dirty="0"/>
              <a:t>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React </a:t>
            </a:r>
            <a:r>
              <a:rPr lang="en-US" sz="2800" dirty="0"/>
              <a:t>provides a convenient XML-based extension to JavaScript, called JSX, to build the component tree as a set of XML nodes.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JSX simplifies </a:t>
            </a:r>
            <a:r>
              <a:rPr lang="en-US" sz="2800" dirty="0"/>
              <a:t>the association of event-handlers and properties as xml attributes.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 </a:t>
            </a:r>
            <a:r>
              <a:rPr lang="en-US" sz="2800" dirty="0"/>
              <a:t>JSX XML node maps directly to a Component.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Because </a:t>
            </a:r>
            <a:r>
              <a:rPr lang="en-US" sz="2800" dirty="0"/>
              <a:t>JSX is not supported in browsers by default </a:t>
            </a:r>
            <a:r>
              <a:rPr lang="en-US" sz="2800" dirty="0" smtClean="0"/>
              <a:t>we </a:t>
            </a:r>
            <a:r>
              <a:rPr lang="en-US" sz="2800" dirty="0"/>
              <a:t>have to compile it to JS.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 </a:t>
            </a:r>
            <a:r>
              <a:rPr lang="en-US" sz="2800" i="1" dirty="0" smtClean="0">
                <a:solidFill>
                  <a:srgbClr val="FF0000"/>
                </a:solidFill>
              </a:rPr>
              <a:t>(Babel </a:t>
            </a:r>
            <a:r>
              <a:rPr lang="en-US" sz="2800" i="1" dirty="0">
                <a:solidFill>
                  <a:srgbClr val="FF0000"/>
                </a:solidFill>
              </a:rPr>
              <a:t>can </a:t>
            </a:r>
            <a:r>
              <a:rPr lang="en-US" sz="2800" i="1" dirty="0" err="1" smtClean="0">
                <a:solidFill>
                  <a:srgbClr val="FF0000"/>
                </a:solidFill>
              </a:rPr>
              <a:t>transpile</a:t>
            </a:r>
            <a:r>
              <a:rPr lang="en-US" sz="2800" i="1" dirty="0" smtClean="0">
                <a:solidFill>
                  <a:srgbClr val="FF0000"/>
                </a:solidFill>
              </a:rPr>
              <a:t> </a:t>
            </a:r>
            <a:r>
              <a:rPr lang="en-US" sz="2800" i="1" dirty="0">
                <a:solidFill>
                  <a:srgbClr val="FF0000"/>
                </a:solidFill>
              </a:rPr>
              <a:t>JSX to JS)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39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React New Features </a:t>
            </a:r>
            <a:r>
              <a:rPr lang="en-US" sz="3200" b="1" smtClean="0">
                <a:solidFill>
                  <a:srgbClr val="FFFF00"/>
                </a:solidFill>
              </a:rPr>
              <a:t>of 17.x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84775"/>
            <a:ext cx="9144000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New Lifecycle </a:t>
            </a:r>
            <a:r>
              <a:rPr lang="en-IN" sz="2800" dirty="0" smtClean="0"/>
              <a:t>Methods</a:t>
            </a:r>
            <a:endParaRPr lang="en-IN" sz="2800" dirty="0"/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Simpler State Management with the Context API.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err="1"/>
              <a:t>ContextType</a:t>
            </a:r>
            <a:r>
              <a:rPr lang="en-IN" sz="2800" dirty="0"/>
              <a:t> — Using Context without a Consumer.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The Profiler: Using Charts and Interactions.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Lazy Loading with </a:t>
            </a:r>
            <a:r>
              <a:rPr lang="en-IN" sz="2800" dirty="0" err="1"/>
              <a:t>React.Lazy</a:t>
            </a:r>
            <a:r>
              <a:rPr lang="en-IN" sz="2800" dirty="0"/>
              <a:t> and Suspense.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Functional </a:t>
            </a:r>
            <a:r>
              <a:rPr lang="en-IN" sz="2800" dirty="0" err="1"/>
              <a:t>PureComponent</a:t>
            </a:r>
            <a:r>
              <a:rPr lang="en-IN" sz="2800" dirty="0"/>
              <a:t> with </a:t>
            </a:r>
            <a:r>
              <a:rPr lang="en-IN" sz="2800" dirty="0" err="1"/>
              <a:t>React.memo</a:t>
            </a:r>
            <a:endParaRPr lang="en-IN" sz="2800" dirty="0"/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Simplifying React apps with Hooks</a:t>
            </a:r>
            <a:r>
              <a:rPr lang="en-IN" sz="2800" dirty="0" smtClean="0"/>
              <a:t>!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 smtClean="0"/>
              <a:t>For typescript support:</a:t>
            </a:r>
            <a:endParaRPr lang="en-IN" sz="2800" b="1" dirty="0"/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	</a:t>
            </a:r>
            <a:r>
              <a:rPr lang="en-IN" sz="2800" dirty="0" smtClean="0">
                <a:solidFill>
                  <a:srgbClr val="FF0000"/>
                </a:solidFill>
              </a:rPr>
              <a:t>$ </a:t>
            </a:r>
            <a:r>
              <a:rPr lang="en-IN" sz="2800" dirty="0" err="1" smtClean="0">
                <a:solidFill>
                  <a:srgbClr val="FF0000"/>
                </a:solidFill>
              </a:rPr>
              <a:t>npx</a:t>
            </a:r>
            <a:r>
              <a:rPr lang="en-IN" sz="2800" dirty="0" smtClean="0">
                <a:solidFill>
                  <a:srgbClr val="FF0000"/>
                </a:solidFill>
              </a:rPr>
              <a:t> </a:t>
            </a:r>
            <a:r>
              <a:rPr lang="en-IN" sz="2800" dirty="0">
                <a:solidFill>
                  <a:srgbClr val="FF0000"/>
                </a:solidFill>
              </a:rPr>
              <a:t>create-react-app </a:t>
            </a:r>
            <a:r>
              <a:rPr lang="en-IN" sz="2800" dirty="0" err="1">
                <a:solidFill>
                  <a:srgbClr val="FF0000"/>
                </a:solidFill>
              </a:rPr>
              <a:t>ts</a:t>
            </a:r>
            <a:r>
              <a:rPr lang="en-IN" sz="2800" dirty="0">
                <a:solidFill>
                  <a:srgbClr val="FF0000"/>
                </a:solidFill>
              </a:rPr>
              <a:t>-app --template </a:t>
            </a:r>
            <a:r>
              <a:rPr lang="en-IN" sz="2800" dirty="0" smtClean="0">
                <a:solidFill>
                  <a:srgbClr val="FF0000"/>
                </a:solidFill>
              </a:rPr>
              <a:t>typescript</a:t>
            </a:r>
          </a:p>
          <a:p>
            <a:pPr lvl="0" fontAlgn="base">
              <a:lnSpc>
                <a:spcPct val="150000"/>
              </a:lnSpc>
            </a:pPr>
            <a:endParaRPr lang="en-IN" sz="2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"/>
    </mc:Choice>
    <mc:Fallback xmlns="">
      <p:transition spd="slow" advTm="43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React Tool Chain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8028"/>
            <a:ext cx="9144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Node </a:t>
            </a:r>
            <a:r>
              <a:rPr lang="en-US" sz="2400" dirty="0" err="1" smtClean="0"/>
              <a:t>js</a:t>
            </a:r>
            <a:r>
              <a:rPr lang="en-US" sz="2400" dirty="0" smtClean="0"/>
              <a:t> </a:t>
            </a:r>
            <a:r>
              <a:rPr lang="en-US" sz="2400" smtClean="0"/>
              <a:t>&gt; 12.x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 smtClean="0"/>
              <a:t>Webpack</a:t>
            </a:r>
            <a:r>
              <a:rPr lang="en-US" sz="2400" dirty="0" smtClean="0"/>
              <a:t>   / Gulp / Grunt for Build automation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HTML 5 with API   (</a:t>
            </a:r>
            <a:r>
              <a:rPr lang="en-US" sz="2400" dirty="0" err="1" smtClean="0"/>
              <a:t>LocalStorage</a:t>
            </a:r>
            <a:r>
              <a:rPr lang="en-US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CSS 3 and Bootstrap , React-bootstrap for responsive design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ES 6.0 and ES2017 loader for </a:t>
            </a:r>
            <a:r>
              <a:rPr lang="en-US" sz="2400" dirty="0" err="1" smtClean="0"/>
              <a:t>transpilation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React  and Redux /</a:t>
            </a:r>
            <a:r>
              <a:rPr lang="en-US" sz="2400" dirty="0" err="1" smtClean="0"/>
              <a:t>Mobx</a:t>
            </a:r>
            <a:r>
              <a:rPr lang="en-US" sz="2400" dirty="0" smtClean="0"/>
              <a:t> with create-react-app tool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React </a:t>
            </a:r>
            <a:r>
              <a:rPr lang="en-US" sz="2400" dirty="0"/>
              <a:t>,</a:t>
            </a:r>
            <a:r>
              <a:rPr lang="en-US" sz="2400" dirty="0" smtClean="0"/>
              <a:t> redux dev tools  or </a:t>
            </a:r>
            <a:r>
              <a:rPr lang="en-US" sz="2400" dirty="0" err="1" smtClean="0"/>
              <a:t>Mobx</a:t>
            </a:r>
            <a:r>
              <a:rPr lang="en-US" sz="2400" dirty="0" smtClean="0"/>
              <a:t> dev tool for debugging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Redux middleware (Logger, </a:t>
            </a:r>
            <a:r>
              <a:rPr lang="en-US" sz="2400" dirty="0" err="1" smtClean="0"/>
              <a:t>Thunk</a:t>
            </a:r>
            <a:r>
              <a:rPr lang="en-US" sz="2400" dirty="0" smtClean="0"/>
              <a:t>, Saga, …..)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Visual Studio Code IDE   / ATOM …..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JEST unit testing framework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Deployment tools – Jenkins / GIT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"/>
    </mc:Choice>
    <mc:Fallback xmlns="">
      <p:transition spd="slow" advTm="43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Introduction </a:t>
            </a:r>
            <a:r>
              <a:rPr lang="en-US" sz="3200" b="1" smtClean="0">
                <a:solidFill>
                  <a:srgbClr val="FFFF00"/>
                </a:solidFill>
              </a:rPr>
              <a:t>to React JS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1136541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Born in the year 2013.</a:t>
            </a:r>
          </a:p>
          <a:p>
            <a:r>
              <a:rPr lang="en-US" sz="2800" dirty="0" smtClean="0"/>
              <a:t>React </a:t>
            </a:r>
            <a:r>
              <a:rPr lang="en-US" sz="2800" dirty="0"/>
              <a:t>is a UI library developed at Facebook to facilitate the creation of interactive, </a:t>
            </a:r>
            <a:r>
              <a:rPr lang="en-US" sz="2800" dirty="0" err="1"/>
              <a:t>stateful</a:t>
            </a:r>
            <a:r>
              <a:rPr lang="en-US" sz="2800" dirty="0"/>
              <a:t> &amp; reusable UI components</a:t>
            </a:r>
            <a:r>
              <a:rPr lang="en-US" sz="2800" dirty="0" smtClean="0"/>
              <a:t>. </a:t>
            </a:r>
            <a:r>
              <a:rPr lang="en-US" sz="2800" dirty="0" smtClean="0">
                <a:solidFill>
                  <a:srgbClr val="FF0000"/>
                </a:solidFill>
              </a:rPr>
              <a:t>(Component Driven Development)</a:t>
            </a:r>
          </a:p>
          <a:p>
            <a:r>
              <a:rPr lang="en-US" sz="2800" dirty="0" smtClean="0"/>
              <a:t>It is V in MVC</a:t>
            </a:r>
            <a:endParaRPr lang="en-US" sz="2800" dirty="0"/>
          </a:p>
          <a:p>
            <a:r>
              <a:rPr lang="en-US" sz="2800" dirty="0" smtClean="0"/>
              <a:t> </a:t>
            </a:r>
            <a:r>
              <a:rPr lang="en-US" sz="2800" dirty="0"/>
              <a:t>It is used at </a:t>
            </a:r>
            <a:r>
              <a:rPr lang="en-US" sz="2800" dirty="0" smtClean="0"/>
              <a:t>Facebook and  Instagram.com</a:t>
            </a:r>
          </a:p>
          <a:p>
            <a:r>
              <a:rPr lang="en-US" sz="2800" dirty="0" smtClean="0"/>
              <a:t>Works </a:t>
            </a:r>
            <a:r>
              <a:rPr lang="en-US" sz="2800" dirty="0"/>
              <a:t>both client and server </a:t>
            </a:r>
            <a:r>
              <a:rPr lang="en-US" sz="2800" dirty="0" smtClean="0"/>
              <a:t>side (Isomorphic JS)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3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"/>
    </mc:Choice>
    <mc:Fallback xmlns="">
      <p:transition spd="slow" advTm="42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2577</Words>
  <Application>Microsoft Office PowerPoint</Application>
  <PresentationFormat>On-screen Show (4:3)</PresentationFormat>
  <Paragraphs>539</Paragraphs>
  <Slides>65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Agenda</vt:lpstr>
      <vt:lpstr>Web Challenge 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Redux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Windows User</cp:lastModifiedBy>
  <cp:revision>427</cp:revision>
  <dcterms:created xsi:type="dcterms:W3CDTF">2006-08-16T00:00:00Z</dcterms:created>
  <dcterms:modified xsi:type="dcterms:W3CDTF">2021-10-25T12:25:49Z</dcterms:modified>
</cp:coreProperties>
</file>